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309" r:id="rId2"/>
    <p:sldId id="314" r:id="rId3"/>
    <p:sldId id="315" r:id="rId4"/>
    <p:sldId id="318" r:id="rId5"/>
    <p:sldId id="388" r:id="rId6"/>
    <p:sldId id="320" r:id="rId7"/>
    <p:sldId id="369" r:id="rId8"/>
    <p:sldId id="322" r:id="rId9"/>
    <p:sldId id="394" r:id="rId10"/>
    <p:sldId id="414" r:id="rId11"/>
    <p:sldId id="323" r:id="rId12"/>
    <p:sldId id="390" r:id="rId13"/>
    <p:sldId id="329" r:id="rId14"/>
    <p:sldId id="324" r:id="rId15"/>
    <p:sldId id="327" r:id="rId16"/>
    <p:sldId id="328" r:id="rId17"/>
    <p:sldId id="326" r:id="rId18"/>
    <p:sldId id="333" r:id="rId19"/>
    <p:sldId id="358" r:id="rId20"/>
    <p:sldId id="397" r:id="rId21"/>
    <p:sldId id="406" r:id="rId22"/>
    <p:sldId id="439" r:id="rId23"/>
    <p:sldId id="332" r:id="rId24"/>
    <p:sldId id="335" r:id="rId25"/>
    <p:sldId id="413" r:id="rId26"/>
    <p:sldId id="338" r:id="rId27"/>
    <p:sldId id="336" r:id="rId28"/>
    <p:sldId id="337" r:id="rId29"/>
    <p:sldId id="405" r:id="rId30"/>
    <p:sldId id="348" r:id="rId31"/>
    <p:sldId id="364" r:id="rId32"/>
    <p:sldId id="412" r:id="rId33"/>
    <p:sldId id="350" r:id="rId34"/>
    <p:sldId id="351" r:id="rId35"/>
    <p:sldId id="416" r:id="rId36"/>
    <p:sldId id="417" r:id="rId37"/>
    <p:sldId id="418" r:id="rId38"/>
    <p:sldId id="419" r:id="rId39"/>
    <p:sldId id="420" r:id="rId40"/>
    <p:sldId id="421" r:id="rId41"/>
    <p:sldId id="422" r:id="rId42"/>
    <p:sldId id="438" r:id="rId43"/>
    <p:sldId id="437" r:id="rId44"/>
    <p:sldId id="424" r:id="rId45"/>
    <p:sldId id="425" r:id="rId46"/>
    <p:sldId id="426" r:id="rId47"/>
    <p:sldId id="427" r:id="rId48"/>
    <p:sldId id="428" r:id="rId49"/>
    <p:sldId id="429" r:id="rId50"/>
    <p:sldId id="430" r:id="rId51"/>
    <p:sldId id="431" r:id="rId52"/>
    <p:sldId id="432" r:id="rId53"/>
    <p:sldId id="433" r:id="rId54"/>
    <p:sldId id="434" r:id="rId55"/>
  </p:sldIdLst>
  <p:sldSz cx="9144000" cy="6858000" type="screen4x3"/>
  <p:notesSz cx="10234613" cy="70993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11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23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35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47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596" algn="l" defTabSz="914239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2716" algn="l" defTabSz="914239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199835" algn="l" defTabSz="914239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6954" algn="l" defTabSz="914239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B" initials="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  <a:srgbClr val="666666"/>
    <a:srgbClr val="808080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159" autoAdjust="0"/>
    <p:restoredTop sz="99267" autoAdjust="0"/>
  </p:normalViewPr>
  <p:slideViewPr>
    <p:cSldViewPr>
      <p:cViewPr>
        <p:scale>
          <a:sx n="59" d="100"/>
          <a:sy n="59" d="100"/>
        </p:scale>
        <p:origin x="-522" y="-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322"/>
    </p:cViewPr>
  </p:sorterViewPr>
  <p:notesViewPr>
    <p:cSldViewPr>
      <p:cViewPr varScale="1">
        <p:scale>
          <a:sx n="112" d="100"/>
          <a:sy n="112" d="100"/>
        </p:scale>
        <p:origin x="-510" y="-90"/>
      </p:cViewPr>
      <p:guideLst>
        <p:guide orient="horz" pos="2236"/>
        <p:guide pos="322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11"/>
            <a:ext cx="4435000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8525" tIns="69265" rIns="138525" bIns="69265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7252" y="11"/>
            <a:ext cx="4435000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8525" tIns="69265" rIns="138525" bIns="69265" numCol="1" anchor="t" anchorCtr="0" compatLnSpc="1">
            <a:prstTxWarp prst="textNoShape">
              <a:avLst/>
            </a:prstTxWarp>
          </a:bodyPr>
          <a:lstStyle>
            <a:lvl1pPr algn="r">
              <a:defRPr sz="1800"/>
            </a:lvl1pPr>
          </a:lstStyle>
          <a:p>
            <a:pPr>
              <a:defRPr/>
            </a:pPr>
            <a:fld id="{0CB72857-686C-4E38-9370-F7D0FACA3660}" type="datetimeFigureOut">
              <a:rPr lang="fr-FR"/>
              <a:pPr>
                <a:defRPr/>
              </a:pPr>
              <a:t>07/10/2015</a:t>
            </a:fld>
            <a:endParaRPr lang="fr-FR" dirty="0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6743115"/>
            <a:ext cx="4435000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8525" tIns="69265" rIns="138525" bIns="69265" numCol="1" anchor="b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7252" y="6743115"/>
            <a:ext cx="4435000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8525" tIns="69265" rIns="138525" bIns="69265" numCol="1" anchor="b" anchorCtr="0" compatLnSpc="1">
            <a:prstTxWarp prst="textNoShape">
              <a:avLst/>
            </a:prstTxWarp>
          </a:bodyPr>
          <a:lstStyle>
            <a:lvl1pPr algn="r">
              <a:defRPr sz="1800"/>
            </a:lvl1pPr>
          </a:lstStyle>
          <a:p>
            <a:pPr>
              <a:defRPr/>
            </a:pPr>
            <a:fld id="{1DE2D786-859B-4B74-875B-A28AB42E87AD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1568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3" y="11"/>
            <a:ext cx="4435000" cy="354965"/>
          </a:xfrm>
          <a:prstGeom prst="rect">
            <a:avLst/>
          </a:prstGeom>
        </p:spPr>
        <p:txBody>
          <a:bodyPr vert="horz" lIns="138525" tIns="69265" rIns="138525" bIns="6926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797252" y="11"/>
            <a:ext cx="4435000" cy="354965"/>
          </a:xfrm>
          <a:prstGeom prst="rect">
            <a:avLst/>
          </a:prstGeom>
        </p:spPr>
        <p:txBody>
          <a:bodyPr vert="horz" lIns="138525" tIns="69265" rIns="138525" bIns="6926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4125518F-85A7-478D-914A-9A64372A0C28}" type="datetimeFigureOut">
              <a:rPr lang="fr-FR"/>
              <a:pPr>
                <a:defRPr/>
              </a:pPr>
              <a:t>07/10/2015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3400"/>
            <a:ext cx="3551237" cy="26622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8525" tIns="69265" rIns="138525" bIns="69265" rtlCol="0" anchor="ctr"/>
          <a:lstStyle/>
          <a:p>
            <a:pPr lvl="0"/>
            <a:endParaRPr lang="fr-FR" noProof="0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1023463" y="3372178"/>
            <a:ext cx="8187690" cy="3194685"/>
          </a:xfrm>
          <a:prstGeom prst="rect">
            <a:avLst/>
          </a:prstGeom>
        </p:spPr>
        <p:txBody>
          <a:bodyPr vert="horz" lIns="138525" tIns="69265" rIns="138525" bIns="69265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3" y="6743115"/>
            <a:ext cx="4435000" cy="354965"/>
          </a:xfrm>
          <a:prstGeom prst="rect">
            <a:avLst/>
          </a:prstGeom>
        </p:spPr>
        <p:txBody>
          <a:bodyPr vert="horz" lIns="138525" tIns="69265" rIns="138525" bIns="6926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797252" y="6743115"/>
            <a:ext cx="4435000" cy="354965"/>
          </a:xfrm>
          <a:prstGeom prst="rect">
            <a:avLst/>
          </a:prstGeom>
        </p:spPr>
        <p:txBody>
          <a:bodyPr vert="horz" lIns="138525" tIns="69265" rIns="138525" bIns="6926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001CEDE1-7314-49F9-B327-ABF2CB4A8C6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69113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1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3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5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7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96" algn="l" defTabSz="9142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16" algn="l" defTabSz="9142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35" algn="l" defTabSz="9142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54" algn="l" defTabSz="9142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31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32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33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34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37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38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39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40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41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42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43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45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46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47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48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49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50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51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52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53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54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8551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9" descr="bandeau_titre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3309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IRFMblanc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5157789"/>
            <a:ext cx="129698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1" y="1855288"/>
            <a:ext cx="4788464" cy="2653832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5"/>
            <a:ext cx="3060272" cy="504056"/>
          </a:xfrm>
        </p:spPr>
        <p:txBody>
          <a:bodyPr anchor="b"/>
          <a:lstStyle>
            <a:lvl1pPr marL="0" indent="0" algn="l">
              <a:buNone/>
              <a:defRPr sz="1600" cap="all" baseline="0">
                <a:solidFill>
                  <a:srgbClr val="666666"/>
                </a:solidFill>
              </a:defRPr>
            </a:lvl1pPr>
            <a:lvl2pPr marL="457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960001" y="4509121"/>
            <a:ext cx="4788464" cy="1224136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90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Espace réservé du numéro de diapositive 11"/>
          <p:cNvSpPr>
            <a:spLocks noGrp="1"/>
          </p:cNvSpPr>
          <p:nvPr>
            <p:ph type="sldNum" sz="quarter" idx="14"/>
          </p:nvPr>
        </p:nvSpPr>
        <p:spPr>
          <a:xfrm>
            <a:off x="8024814" y="6308726"/>
            <a:ext cx="111918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 dirty="0"/>
              <a:t>|  PAGE </a:t>
            </a:r>
            <a:fld id="{08DDC4FC-5357-4592-8590-F680C4EBD9D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8" name="Espace réservé du pied de page 12"/>
          <p:cNvSpPr>
            <a:spLocks noGrp="1"/>
          </p:cNvSpPr>
          <p:nvPr>
            <p:ph type="ftr" sz="quarter" idx="15"/>
          </p:nvPr>
        </p:nvSpPr>
        <p:spPr>
          <a:xfrm>
            <a:off x="5435601" y="6305551"/>
            <a:ext cx="25558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8" descr="bandeau_page_carte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Espace réservé du contenu 15"/>
          <p:cNvSpPr>
            <a:spLocks noGrp="1"/>
          </p:cNvSpPr>
          <p:nvPr>
            <p:ph sz="quarter" idx="15"/>
          </p:nvPr>
        </p:nvSpPr>
        <p:spPr>
          <a:xfrm>
            <a:off x="378000" y="836614"/>
            <a:ext cx="8460000" cy="51847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|  PAGE </a:t>
            </a:r>
            <a:fld id="{33479F78-4D43-4851-A2FD-83CACAA8D0A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9" descr="carte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239" y="846138"/>
            <a:ext cx="8459787" cy="415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8" descr="bandeau_page_car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Espace réservé du graphique 32"/>
          <p:cNvSpPr>
            <a:spLocks noGrp="1"/>
          </p:cNvSpPr>
          <p:nvPr>
            <p:ph type="chart" sz="quarter" idx="13"/>
          </p:nvPr>
        </p:nvSpPr>
        <p:spPr>
          <a:xfrm>
            <a:off x="899593" y="5157788"/>
            <a:ext cx="3240360" cy="863600"/>
          </a:xfrm>
        </p:spPr>
        <p:txBody>
          <a:bodyPr rtlCol="0" anchor="ctr">
            <a:noAutofit/>
          </a:bodyPr>
          <a:lstStyle>
            <a:lvl1pPr marL="0" indent="0" algn="ctr">
              <a:defRPr sz="1200"/>
            </a:lvl1pPr>
          </a:lstStyle>
          <a:p>
            <a:pPr lvl="0"/>
            <a:r>
              <a:rPr lang="fr-FR" noProof="0" dirty="0" smtClean="0"/>
              <a:t>Cliquez sur l'icône pour ajouter un graphique</a:t>
            </a:r>
            <a:endParaRPr lang="fr-FR" noProof="0" dirty="0"/>
          </a:p>
        </p:txBody>
      </p:sp>
      <p:sp>
        <p:nvSpPr>
          <p:cNvPr id="5" name="Espace réservé du numéro de diapositive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|  PAGE </a:t>
            </a:r>
            <a:fld id="{79EBB43C-2D10-4E4B-8C8C-2D3DA60E09FD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7" descr="bandeau_intercalaire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9939" y="0"/>
            <a:ext cx="5834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6" descr="bandeau_dernière.png"/>
          <p:cNvPicPr>
            <a:picLocks noChangeAspect="1"/>
          </p:cNvPicPr>
          <p:nvPr userDrawn="1"/>
        </p:nvPicPr>
        <p:blipFill>
          <a:blip r:embed="rId3" cstate="print"/>
          <a:srcRect b="15350"/>
          <a:stretch>
            <a:fillRect/>
          </a:stretch>
        </p:blipFill>
        <p:spPr bwMode="auto">
          <a:xfrm>
            <a:off x="3309939" y="0"/>
            <a:ext cx="5834062" cy="580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38800" y="5799600"/>
            <a:ext cx="1897200" cy="943200"/>
          </a:xfrm>
        </p:spPr>
        <p:txBody>
          <a:bodyPr anchor="t"/>
          <a:lstStyle>
            <a:lvl1pPr>
              <a:lnSpc>
                <a:spcPts val="1200"/>
              </a:lnSpc>
              <a:defRPr sz="900" b="0" cap="none" baseline="0"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39506" y="5799600"/>
            <a:ext cx="3552775" cy="943200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800"/>
              </a:spcBef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 typeface="Arial" pitchFamily="34" charset="0"/>
              <a:buNone/>
              <a:defRPr sz="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10"/>
          <p:cNvSpPr>
            <a:spLocks noGrp="1"/>
          </p:cNvSpPr>
          <p:nvPr>
            <p:ph type="sldNum" sz="quarter" idx="10"/>
          </p:nvPr>
        </p:nvSpPr>
        <p:spPr>
          <a:xfrm>
            <a:off x="576264" y="5445126"/>
            <a:ext cx="111918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 dirty="0"/>
              <a:t>|  PAGE </a:t>
            </a:r>
            <a:fld id="{36F44552-62F7-4F06-B69A-BADD14EB9240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7" name="Espace réservé du pied de page 11"/>
          <p:cNvSpPr>
            <a:spLocks noGrp="1"/>
          </p:cNvSpPr>
          <p:nvPr>
            <p:ph type="ftr" sz="quarter" idx="11"/>
          </p:nvPr>
        </p:nvSpPr>
        <p:spPr>
          <a:xfrm>
            <a:off x="576264" y="5876926"/>
            <a:ext cx="2663825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9" descr="bandeau_titre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3309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IRFMblanc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5157789"/>
            <a:ext cx="129698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1" y="1855288"/>
            <a:ext cx="4788464" cy="1429696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960001" y="5445225"/>
            <a:ext cx="4788464" cy="288032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90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Espace réservé pour une image  11"/>
          <p:cNvSpPr>
            <a:spLocks noGrp="1"/>
          </p:cNvSpPr>
          <p:nvPr>
            <p:ph type="pic" sz="quarter" idx="14"/>
          </p:nvPr>
        </p:nvSpPr>
        <p:spPr>
          <a:xfrm>
            <a:off x="3311999" y="3311999"/>
            <a:ext cx="5832000" cy="2124000"/>
          </a:xfrm>
          <a:solidFill>
            <a:srgbClr val="666666"/>
          </a:solidFill>
        </p:spPr>
        <p:txBody>
          <a:bodyPr rtlCol="0" anchor="ctr">
            <a:noAutofit/>
          </a:bodyPr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 smtClean="0"/>
              <a:t>Cliquez sur l'icône pour ajouter une image</a:t>
            </a:r>
            <a:endParaRPr lang="fr-FR" noProof="0" dirty="0"/>
          </a:p>
        </p:txBody>
      </p:sp>
      <p:sp>
        <p:nvSpPr>
          <p:cNvPr id="11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5"/>
            <a:ext cx="3060272" cy="504056"/>
          </a:xfrm>
        </p:spPr>
        <p:txBody>
          <a:bodyPr anchor="b"/>
          <a:lstStyle>
            <a:lvl1pPr marL="0" indent="0" algn="l">
              <a:buNone/>
              <a:defRPr sz="1600" cap="all" baseline="0">
                <a:solidFill>
                  <a:srgbClr val="666666"/>
                </a:solidFill>
              </a:defRPr>
            </a:lvl1pPr>
            <a:lvl2pPr marL="457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8" name="Espace réservé du numéro de diapositive 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 dirty="0"/>
              <a:t>|  PAGE </a:t>
            </a:r>
            <a:fld id="{18A36B4A-3A71-4946-BC21-539B9EC5D46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10" name="Espace réservé du pied de page 14"/>
          <p:cNvSpPr>
            <a:spLocks noGrp="1"/>
          </p:cNvSpPr>
          <p:nvPr>
            <p:ph type="ftr" sz="quarter" idx="16"/>
          </p:nvPr>
        </p:nvSpPr>
        <p:spPr>
          <a:xfrm>
            <a:off x="5435601" y="6305551"/>
            <a:ext cx="25558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9" descr="bandeau_titre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3309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IRFMblanc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5157789"/>
            <a:ext cx="129698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1" y="1855288"/>
            <a:ext cx="4788464" cy="1429696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960001" y="5445225"/>
            <a:ext cx="4788464" cy="288032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90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1" name="Espace réservé du contenu 20"/>
          <p:cNvSpPr>
            <a:spLocks noGrp="1"/>
          </p:cNvSpPr>
          <p:nvPr>
            <p:ph sz="quarter" idx="20"/>
          </p:nvPr>
        </p:nvSpPr>
        <p:spPr>
          <a:xfrm>
            <a:off x="3312000" y="3312000"/>
            <a:ext cx="1944000" cy="2124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2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5256000" y="3312000"/>
            <a:ext cx="1944000" cy="21240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3" name="Espace réservé du contenu 20"/>
          <p:cNvSpPr>
            <a:spLocks noGrp="1"/>
          </p:cNvSpPr>
          <p:nvPr>
            <p:ph sz="quarter" idx="22"/>
          </p:nvPr>
        </p:nvSpPr>
        <p:spPr>
          <a:xfrm>
            <a:off x="7200000" y="3312000"/>
            <a:ext cx="1944000" cy="21240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5"/>
            <a:ext cx="3060272" cy="504056"/>
          </a:xfrm>
        </p:spPr>
        <p:txBody>
          <a:bodyPr anchor="b"/>
          <a:lstStyle>
            <a:lvl1pPr marL="0" indent="0" algn="l">
              <a:buNone/>
              <a:defRPr sz="1600" cap="all" baseline="0">
                <a:solidFill>
                  <a:srgbClr val="666666"/>
                </a:solidFill>
              </a:defRPr>
            </a:lvl1pPr>
            <a:lvl2pPr marL="457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11" name="Espace réservé du numéro de diapositive 14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 dirty="0"/>
              <a:t>|  PAGE </a:t>
            </a:r>
            <a:fld id="{6509A431-55E6-4CE0-AF4C-05A1E9CAFFE0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13" name="Espace réservé du pied de page 15"/>
          <p:cNvSpPr>
            <a:spLocks noGrp="1"/>
          </p:cNvSpPr>
          <p:nvPr>
            <p:ph type="ftr" sz="quarter" idx="24"/>
          </p:nvPr>
        </p:nvSpPr>
        <p:spPr>
          <a:xfrm>
            <a:off x="5435601" y="6305551"/>
            <a:ext cx="25558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1" descr="bandeau_intercalaire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9939" y="0"/>
            <a:ext cx="5834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2000" y="1949599"/>
            <a:ext cx="5364496" cy="4719761"/>
          </a:xfr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72001" y="260650"/>
            <a:ext cx="5292488" cy="1584176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900">
                <a:solidFill>
                  <a:schemeClr val="bg1"/>
                </a:solidFill>
              </a:defRPr>
            </a:lvl1pPr>
            <a:lvl2pPr marL="45711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numéro de diapositive 7"/>
          <p:cNvSpPr>
            <a:spLocks noGrp="1"/>
          </p:cNvSpPr>
          <p:nvPr>
            <p:ph type="sldNum" sz="quarter" idx="10"/>
          </p:nvPr>
        </p:nvSpPr>
        <p:spPr>
          <a:xfrm>
            <a:off x="576263" y="5876926"/>
            <a:ext cx="27003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 dirty="0"/>
              <a:t>|  PAGE </a:t>
            </a:r>
            <a:fld id="{AF08AF5F-965D-462D-BE12-524D13934A57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6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576263" y="5445126"/>
            <a:ext cx="270033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999"/>
              </a:spcBef>
              <a:spcAft>
                <a:spcPts val="1500"/>
              </a:spcAft>
              <a:defRPr/>
            </a:lvl1pPr>
            <a:lvl2pPr marL="361886" indent="0">
              <a:lnSpc>
                <a:spcPts val="2800"/>
              </a:lnSpc>
              <a:buFont typeface="Arial" pitchFamily="34" charset="0"/>
              <a:buNone/>
              <a:tabLst>
                <a:tab pos="8075775" algn="r"/>
              </a:tabLst>
              <a:defRPr sz="2200"/>
            </a:lvl2pPr>
            <a:lvl3pPr marL="361886" indent="0">
              <a:lnSpc>
                <a:spcPts val="2800"/>
              </a:lnSpc>
              <a:buFont typeface="Arial" pitchFamily="34" charset="0"/>
              <a:buNone/>
              <a:tabLst>
                <a:tab pos="8075775" algn="r"/>
              </a:tabLst>
              <a:defRPr sz="2200"/>
            </a:lvl3pPr>
            <a:lvl4pPr marL="361886" indent="0">
              <a:lnSpc>
                <a:spcPts val="2800"/>
              </a:lnSpc>
              <a:buFont typeface="Arial" pitchFamily="34" charset="0"/>
              <a:buNone/>
              <a:tabLst>
                <a:tab pos="8075775" algn="r"/>
              </a:tabLst>
              <a:defRPr sz="2200"/>
            </a:lvl4pPr>
            <a:lvl5pPr marL="361886" indent="0">
              <a:lnSpc>
                <a:spcPts val="2800"/>
              </a:lnSpc>
              <a:buNone/>
              <a:tabLst>
                <a:tab pos="8075775" algn="r"/>
              </a:tabLst>
              <a:defRPr sz="22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|  PAGE </a:t>
            </a:r>
            <a:fld id="{10AB8867-C9B2-4496-8F9A-431968D7D2F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7" y="1"/>
            <a:ext cx="7056784" cy="90963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/>
            </a:lvl2pPr>
            <a:lvl4pPr>
              <a:defRPr/>
            </a:lvl4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‹N°›</a:t>
            </a:fld>
            <a:r>
              <a:rPr lang="fr-FR" dirty="0" smtClean="0"/>
              <a:t>/13</a:t>
            </a:r>
            <a:endParaRPr lang="fr-FR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1"/>
            <a:ext cx="4428048" cy="496855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/>
          </p:nvPr>
        </p:nvSpPr>
        <p:spPr>
          <a:xfrm>
            <a:off x="5148000" y="2016000"/>
            <a:ext cx="3492000" cy="369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|  PAGE </a:t>
            </a:r>
            <a:fld id="{B679DA16-8683-4EE5-A64B-E0E415C4BB46}" type="slidenum">
              <a:rPr lang="fr-FR" smtClean="0"/>
              <a:pPr>
                <a:defRPr/>
              </a:pPr>
              <a:t>‹N°›</a:t>
            </a:fld>
            <a:r>
              <a:rPr lang="fr-FR" dirty="0" smtClean="0"/>
              <a:t>/11</a:t>
            </a:r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1"/>
            <a:ext cx="4428048" cy="496855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5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5148000" y="2016000"/>
            <a:ext cx="3492000" cy="198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6" name="Espace réservé du contenu 20"/>
          <p:cNvSpPr>
            <a:spLocks noGrp="1"/>
          </p:cNvSpPr>
          <p:nvPr>
            <p:ph sz="quarter" idx="22"/>
          </p:nvPr>
        </p:nvSpPr>
        <p:spPr>
          <a:xfrm>
            <a:off x="5148000" y="3999600"/>
            <a:ext cx="1746000" cy="16956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7" name="Espace réservé du contenu 20"/>
          <p:cNvSpPr>
            <a:spLocks noGrp="1"/>
          </p:cNvSpPr>
          <p:nvPr>
            <p:ph sz="quarter" idx="23"/>
          </p:nvPr>
        </p:nvSpPr>
        <p:spPr>
          <a:xfrm>
            <a:off x="6894000" y="3999600"/>
            <a:ext cx="1746000" cy="16956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|  PAGE </a:t>
            </a:r>
            <a:fld id="{0AE3DE09-33B3-4B20-9264-A8D0BE8EC3C1}" type="slidenum">
              <a:rPr lang="fr-FR" smtClean="0"/>
              <a:pPr>
                <a:defRPr/>
              </a:pPr>
              <a:t>‹N°›</a:t>
            </a:fld>
            <a:r>
              <a:rPr lang="fr-FR" dirty="0" smtClean="0"/>
              <a:t>/11</a:t>
            </a: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1" y="3707507"/>
            <a:ext cx="8172464" cy="252980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576000" y="1458000"/>
            <a:ext cx="8064000" cy="1908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|  PAGE </a:t>
            </a:r>
            <a:fld id="{C372FC25-0E97-4E99-840A-662485FB1FF3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7" descr="bandeau_texte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1"/>
            <a:ext cx="914400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11300" y="52389"/>
            <a:ext cx="7237413" cy="90963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576263" y="1268414"/>
            <a:ext cx="817245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4814" y="6303964"/>
            <a:ext cx="11191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 dirty="0" smtClean="0"/>
              <a:t>|  PAGE </a:t>
            </a:r>
            <a:fld id="{A45AF852-F959-4662-99B4-74F05EE07DD9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pic>
        <p:nvPicPr>
          <p:cNvPr id="1031" name="Picture 8" descr="IRFMblanc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308975" y="238125"/>
            <a:ext cx="72707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0" r:id="rId5"/>
    <p:sldLayoutId id="2147483659" r:id="rId6"/>
    <p:sldLayoutId id="2147483658" r:id="rId7"/>
    <p:sldLayoutId id="2147483657" r:id="rId8"/>
    <p:sldLayoutId id="2147483656" r:id="rId9"/>
    <p:sldLayoutId id="2147483665" r:id="rId10"/>
    <p:sldLayoutId id="2147483666" r:id="rId11"/>
    <p:sldLayoutId id="2147483667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 kern="1200" cap="none" baseline="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5pPr>
      <a:lvl6pPr marL="45711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6pPr>
      <a:lvl7pPr marL="91423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7pPr>
      <a:lvl8pPr marL="13713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8pPr>
      <a:lvl9pPr marL="1828477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9pPr>
    </p:titleStyle>
    <p:bodyStyle>
      <a:lvl1pPr marL="923762" algn="l" rtl="0" eaLnBrk="1" fontAlgn="base" hangingPunct="1">
        <a:spcBef>
          <a:spcPct val="0"/>
        </a:spcBef>
        <a:spcAft>
          <a:spcPts val="400"/>
        </a:spcAft>
        <a:buFont typeface="Arial" charset="0"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360299" indent="-360299" algn="l" rtl="0" eaLnBrk="1" fontAlgn="base" hangingPunct="1">
        <a:lnSpc>
          <a:spcPts val="1999"/>
        </a:lnSpc>
        <a:spcBef>
          <a:spcPct val="0"/>
        </a:spcBef>
        <a:spcAft>
          <a:spcPct val="0"/>
        </a:spcAft>
        <a:buSzPct val="90000"/>
        <a:buBlip>
          <a:blip r:embed="rId16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886" algn="l" rtl="0" eaLnBrk="1" fontAlgn="base" hangingPunct="1">
        <a:lnSpc>
          <a:spcPts val="1999"/>
        </a:lnSpc>
        <a:spcBef>
          <a:spcPct val="0"/>
        </a:spcBef>
        <a:spcAft>
          <a:spcPct val="0"/>
        </a:spcAft>
        <a:buSzPct val="36000"/>
        <a:buFont typeface="Arial" charset="0"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472" indent="-238083" algn="l" rtl="0" eaLnBrk="1" fontAlgn="base" hangingPunct="1">
        <a:lnSpc>
          <a:spcPts val="1999"/>
        </a:lnSpc>
        <a:spcBef>
          <a:spcPct val="0"/>
        </a:spcBef>
        <a:spcAft>
          <a:spcPct val="0"/>
        </a:spcAft>
        <a:buClr>
          <a:srgbClr val="666666"/>
        </a:buClr>
        <a:buSzPct val="36000"/>
        <a:buBlip>
          <a:blip r:embed="rId17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275" indent="-114280" algn="l" rtl="0" eaLnBrk="1" fontAlgn="base" hangingPunct="1">
        <a:lnSpc>
          <a:spcPts val="1999"/>
        </a:lnSpc>
        <a:spcBef>
          <a:spcPct val="0"/>
        </a:spcBef>
        <a:spcAft>
          <a:spcPct val="0"/>
        </a:spcAft>
        <a:buClr>
          <a:srgbClr val="666666"/>
        </a:buClr>
        <a:buFont typeface="Arial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156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4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8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7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5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4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0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0.png"/><Relationship Id="rId5" Type="http://schemas.openxmlformats.org/officeDocument/2006/relationships/image" Target="../media/image72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3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0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wmf"/><Relationship Id="rId5" Type="http://schemas.openxmlformats.org/officeDocument/2006/relationships/image" Target="../media/image92.wmf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5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319650" y="6309320"/>
            <a:ext cx="26642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smtClean="0"/>
              <a:t>X. Garbet, 16th EFTC 2015, 7 Oct. 2015</a:t>
            </a:r>
            <a:endParaRPr lang="en-GB" dirty="0"/>
          </a:p>
        </p:txBody>
      </p:sp>
      <p:sp>
        <p:nvSpPr>
          <p:cNvPr id="17" name="Espace réservé du texte 10"/>
          <p:cNvSpPr txBox="1">
            <a:spLocks/>
          </p:cNvSpPr>
          <p:nvPr/>
        </p:nvSpPr>
        <p:spPr>
          <a:xfrm>
            <a:off x="107504" y="3284984"/>
            <a:ext cx="8784976" cy="2304256"/>
          </a:xfrm>
          <a:prstGeom prst="rect">
            <a:avLst/>
          </a:prstGeom>
        </p:spPr>
        <p:txBody>
          <a:bodyPr rtlCol="0">
            <a:noAutofit/>
          </a:bodyPr>
          <a:lstStyle>
            <a:lvl1pPr marL="923925" indent="-923925" algn="l" rtl="0" eaLnBrk="0" fontAlgn="base" hangingPunct="0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55245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defRPr/>
            </a:pPr>
            <a:r>
              <a:rPr lang="fr-FR" sz="2400" dirty="0" smtClean="0">
                <a:solidFill>
                  <a:srgbClr val="0F0FBD"/>
                </a:solidFill>
              </a:rPr>
              <a:t>X. Garbet</a:t>
            </a:r>
          </a:p>
          <a:p>
            <a:pPr algn="ctr" eaLnBrk="1" fontAlgn="auto" hangingPunct="1">
              <a:spcBef>
                <a:spcPts val="0"/>
              </a:spcBef>
              <a:defRPr/>
            </a:pPr>
            <a:r>
              <a:rPr lang="fr-FR" sz="1800" dirty="0" smtClean="0">
                <a:solidFill>
                  <a:srgbClr val="0F0FBD"/>
                </a:solidFill>
              </a:rPr>
              <a:t>CEA/IRFM Cadarache</a:t>
            </a:r>
            <a:endParaRPr lang="fr-FR" sz="1800" dirty="0">
              <a:solidFill>
                <a:srgbClr val="0F0FBD"/>
              </a:solidFill>
            </a:endParaRPr>
          </a:p>
          <a:p>
            <a:pPr algn="ctr" eaLnBrk="1" fontAlgn="auto" hangingPunct="1">
              <a:spcBef>
                <a:spcPts val="0"/>
              </a:spcBef>
              <a:defRPr/>
            </a:pPr>
            <a:endParaRPr lang="fr-FR" sz="1800" dirty="0" smtClean="0">
              <a:solidFill>
                <a:srgbClr val="0F0FBD"/>
              </a:solidFill>
            </a:endParaRPr>
          </a:p>
          <a:p>
            <a:pPr algn="ctr" eaLnBrk="1" fontAlgn="auto" hangingPunct="1">
              <a:spcBef>
                <a:spcPts val="0"/>
              </a:spcBef>
              <a:defRPr/>
            </a:pPr>
            <a:r>
              <a:rPr lang="fr-FR" sz="1800" dirty="0" err="1" smtClean="0">
                <a:solidFill>
                  <a:srgbClr val="0F0FBD"/>
                </a:solidFill>
              </a:rPr>
              <a:t>Acknowledgements</a:t>
            </a:r>
            <a:r>
              <a:rPr lang="fr-FR" sz="1800" dirty="0">
                <a:solidFill>
                  <a:srgbClr val="0F0FBD"/>
                </a:solidFill>
              </a:rPr>
              <a:t>: J.H. Ahn, D. </a:t>
            </a:r>
            <a:r>
              <a:rPr lang="fr-FR" sz="1800" dirty="0" err="1">
                <a:solidFill>
                  <a:srgbClr val="0F0FBD"/>
                </a:solidFill>
              </a:rPr>
              <a:t>Esteve</a:t>
            </a:r>
            <a:r>
              <a:rPr lang="fr-FR" sz="1800" dirty="0">
                <a:solidFill>
                  <a:srgbClr val="0F0FBD"/>
                </a:solidFill>
              </a:rPr>
              <a:t>, </a:t>
            </a:r>
            <a:r>
              <a:rPr lang="fr-FR" sz="1800" dirty="0" smtClean="0">
                <a:solidFill>
                  <a:srgbClr val="0F0FBD"/>
                </a:solidFill>
              </a:rPr>
              <a:t>T. Nicolas, M. </a:t>
            </a:r>
            <a:r>
              <a:rPr lang="fr-FR" sz="1800" dirty="0" err="1" smtClean="0">
                <a:solidFill>
                  <a:srgbClr val="0F0FBD"/>
                </a:solidFill>
              </a:rPr>
              <a:t>Bécoulet</a:t>
            </a:r>
            <a:r>
              <a:rPr lang="fr-FR" sz="1800" dirty="0" smtClean="0">
                <a:solidFill>
                  <a:srgbClr val="0F0FBD"/>
                </a:solidFill>
              </a:rPr>
              <a:t>, </a:t>
            </a:r>
            <a:r>
              <a:rPr lang="fr-FR" sz="1800" dirty="0" err="1" smtClean="0">
                <a:solidFill>
                  <a:srgbClr val="0F0FBD"/>
                </a:solidFill>
              </a:rPr>
              <a:t>C.</a:t>
            </a:r>
            <a:r>
              <a:rPr lang="fr-FR" sz="1800" dirty="0" err="1" smtClean="0">
                <a:solidFill>
                  <a:srgbClr val="0F0FBD"/>
                </a:solidFill>
                <a:sym typeface="Symbol"/>
              </a:rPr>
              <a:t></a:t>
            </a:r>
            <a:r>
              <a:rPr lang="fr-FR" sz="1800" dirty="0" err="1" smtClean="0">
                <a:solidFill>
                  <a:srgbClr val="0F0FBD"/>
                </a:solidFill>
              </a:rPr>
              <a:t>Bourdelle</a:t>
            </a:r>
            <a:r>
              <a:rPr lang="fr-FR" sz="1800" dirty="0" smtClean="0">
                <a:solidFill>
                  <a:srgbClr val="0F0FBD"/>
                </a:solidFill>
              </a:rPr>
              <a:t>, </a:t>
            </a:r>
            <a:r>
              <a:rPr lang="fr-FR" sz="1800" dirty="0" err="1" smtClean="0">
                <a:solidFill>
                  <a:srgbClr val="0F0FBD"/>
                </a:solidFill>
              </a:rPr>
              <a:t>S.</a:t>
            </a:r>
            <a:r>
              <a:rPr lang="fr-FR" sz="1800" dirty="0" err="1" smtClean="0">
                <a:solidFill>
                  <a:srgbClr val="0F0FBD"/>
                </a:solidFill>
                <a:sym typeface="Symbol"/>
              </a:rPr>
              <a:t></a:t>
            </a:r>
            <a:r>
              <a:rPr lang="fr-FR" sz="1800" dirty="0" err="1" smtClean="0">
                <a:solidFill>
                  <a:srgbClr val="0F0FBD"/>
                </a:solidFill>
              </a:rPr>
              <a:t>Breton</a:t>
            </a:r>
            <a:r>
              <a:rPr lang="fr-FR" sz="1800" dirty="0" smtClean="0">
                <a:solidFill>
                  <a:srgbClr val="0F0FBD"/>
                </a:solidFill>
              </a:rPr>
              <a:t>, O. Février, T</a:t>
            </a:r>
            <a:r>
              <a:rPr lang="fr-FR" sz="1800" dirty="0">
                <a:solidFill>
                  <a:srgbClr val="0F0FBD"/>
                </a:solidFill>
              </a:rPr>
              <a:t>. Cartier-Michaud, G. </a:t>
            </a:r>
            <a:r>
              <a:rPr lang="fr-FR" sz="1800" dirty="0" err="1">
                <a:solidFill>
                  <a:srgbClr val="0F0FBD"/>
                </a:solidFill>
              </a:rPr>
              <a:t>Dif-Pradalier</a:t>
            </a:r>
            <a:r>
              <a:rPr lang="fr-FR" sz="1800" dirty="0">
                <a:solidFill>
                  <a:srgbClr val="0F0FBD"/>
                </a:solidFill>
              </a:rPr>
              <a:t>, </a:t>
            </a:r>
            <a:r>
              <a:rPr lang="fr-FR" sz="1800" dirty="0" smtClean="0">
                <a:solidFill>
                  <a:srgbClr val="0F0FBD"/>
                </a:solidFill>
              </a:rPr>
              <a:t>P.</a:t>
            </a:r>
            <a:r>
              <a:rPr lang="fr-FR" sz="1800" dirty="0" smtClean="0">
                <a:solidFill>
                  <a:srgbClr val="0F0FBD"/>
                </a:solidFill>
                <a:sym typeface="Symbol"/>
              </a:rPr>
              <a:t></a:t>
            </a:r>
            <a:r>
              <a:rPr lang="fr-FR" sz="1800" dirty="0" err="1" smtClean="0">
                <a:solidFill>
                  <a:srgbClr val="0F0FBD"/>
                </a:solidFill>
              </a:rPr>
              <a:t>Diamond</a:t>
            </a:r>
            <a:r>
              <a:rPr lang="fr-FR" sz="1800" dirty="0" smtClean="0">
                <a:solidFill>
                  <a:srgbClr val="0F0FBD"/>
                </a:solidFill>
              </a:rPr>
              <a:t>, P.</a:t>
            </a:r>
            <a:r>
              <a:rPr lang="fr-FR" sz="1800" dirty="0" smtClean="0">
                <a:solidFill>
                  <a:srgbClr val="0F0FBD"/>
                </a:solidFill>
                <a:sym typeface="Symbol"/>
              </a:rPr>
              <a:t></a:t>
            </a:r>
            <a:r>
              <a:rPr lang="fr-FR" sz="1800" dirty="0" err="1" smtClean="0">
                <a:solidFill>
                  <a:srgbClr val="0F0FBD"/>
                </a:solidFill>
              </a:rPr>
              <a:t>Ghendrih</a:t>
            </a:r>
            <a:r>
              <a:rPr lang="fr-FR" sz="1800" dirty="0">
                <a:solidFill>
                  <a:srgbClr val="0F0FBD"/>
                </a:solidFill>
              </a:rPr>
              <a:t>, </a:t>
            </a:r>
            <a:r>
              <a:rPr lang="fr-FR" sz="1800" dirty="0" smtClean="0">
                <a:solidFill>
                  <a:srgbClr val="0F0FBD"/>
                </a:solidFill>
              </a:rPr>
              <a:t>M. </a:t>
            </a:r>
            <a:r>
              <a:rPr lang="fr-FR" sz="1800" dirty="0" err="1" smtClean="0">
                <a:solidFill>
                  <a:srgbClr val="0F0FBD"/>
                </a:solidFill>
              </a:rPr>
              <a:t>Goniche</a:t>
            </a:r>
            <a:r>
              <a:rPr lang="fr-FR" sz="1800" smtClean="0">
                <a:solidFill>
                  <a:srgbClr val="0F0FBD"/>
                </a:solidFill>
              </a:rPr>
              <a:t>, V</a:t>
            </a:r>
            <a:r>
              <a:rPr lang="fr-FR" sz="1800" dirty="0">
                <a:solidFill>
                  <a:srgbClr val="0F0FBD"/>
                </a:solidFill>
              </a:rPr>
              <a:t>. </a:t>
            </a:r>
            <a:r>
              <a:rPr lang="fr-FR" sz="1800" dirty="0" err="1">
                <a:solidFill>
                  <a:srgbClr val="0F0FBD"/>
                </a:solidFill>
              </a:rPr>
              <a:t>Grandgirard</a:t>
            </a:r>
            <a:r>
              <a:rPr lang="fr-FR" sz="1800" dirty="0">
                <a:solidFill>
                  <a:srgbClr val="0F0FBD"/>
                </a:solidFill>
              </a:rPr>
              <a:t>, </a:t>
            </a:r>
            <a:r>
              <a:rPr lang="fr-FR" sz="1800" dirty="0" err="1">
                <a:solidFill>
                  <a:srgbClr val="0F0FBD"/>
                </a:solidFill>
              </a:rPr>
              <a:t>G.Latu</a:t>
            </a:r>
            <a:r>
              <a:rPr lang="fr-FR" sz="1800" dirty="0" smtClean="0">
                <a:solidFill>
                  <a:srgbClr val="0F0FBD"/>
                </a:solidFill>
              </a:rPr>
              <a:t>, H. </a:t>
            </a:r>
            <a:r>
              <a:rPr lang="fr-FR" sz="1800" dirty="0" err="1" smtClean="0">
                <a:solidFill>
                  <a:srgbClr val="0F0FBD"/>
                </a:solidFill>
              </a:rPr>
              <a:t>Lutjens</a:t>
            </a:r>
            <a:r>
              <a:rPr lang="fr-FR" sz="1800" dirty="0" smtClean="0">
                <a:solidFill>
                  <a:srgbClr val="0F0FBD"/>
                </a:solidFill>
              </a:rPr>
              <a:t>, J.F. </a:t>
            </a:r>
            <a:r>
              <a:rPr lang="fr-FR" sz="1800" dirty="0" err="1" smtClean="0">
                <a:solidFill>
                  <a:srgbClr val="0F0FBD"/>
                </a:solidFill>
              </a:rPr>
              <a:t>Luciani</a:t>
            </a:r>
            <a:r>
              <a:rPr lang="fr-FR" sz="1800" dirty="0" smtClean="0">
                <a:solidFill>
                  <a:srgbClr val="0F0FBD"/>
                </a:solidFill>
              </a:rPr>
              <a:t>, </a:t>
            </a:r>
            <a:r>
              <a:rPr lang="fr-FR" sz="1800" dirty="0">
                <a:solidFill>
                  <a:srgbClr val="0F0FBD"/>
                </a:solidFill>
              </a:rPr>
              <a:t>C. </a:t>
            </a:r>
            <a:r>
              <a:rPr lang="fr-FR" sz="1800" dirty="0" err="1" smtClean="0">
                <a:solidFill>
                  <a:srgbClr val="0F0FBD"/>
                </a:solidFill>
              </a:rPr>
              <a:t>Norscini</a:t>
            </a:r>
            <a:r>
              <a:rPr lang="fr-FR" sz="1800" dirty="0" smtClean="0">
                <a:solidFill>
                  <a:srgbClr val="0F0FBD"/>
                </a:solidFill>
              </a:rPr>
              <a:t>,</a:t>
            </a:r>
            <a:r>
              <a:rPr lang="fr-FR" sz="1800" dirty="0">
                <a:solidFill>
                  <a:srgbClr val="0F0FBD"/>
                </a:solidFill>
              </a:rPr>
              <a:t> </a:t>
            </a:r>
            <a:r>
              <a:rPr lang="fr-FR" sz="1800" dirty="0" smtClean="0">
                <a:solidFill>
                  <a:srgbClr val="0F0FBD"/>
                </a:solidFill>
              </a:rPr>
              <a:t>P.</a:t>
            </a:r>
            <a:r>
              <a:rPr lang="fr-FR" sz="1800" dirty="0" smtClean="0">
                <a:solidFill>
                  <a:srgbClr val="0F0FBD"/>
                </a:solidFill>
                <a:sym typeface="Symbol"/>
              </a:rPr>
              <a:t></a:t>
            </a:r>
            <a:r>
              <a:rPr lang="fr-FR" sz="1800" dirty="0" err="1" smtClean="0">
                <a:solidFill>
                  <a:srgbClr val="0F0FBD"/>
                </a:solidFill>
              </a:rPr>
              <a:t>Maget</a:t>
            </a:r>
            <a:r>
              <a:rPr lang="fr-FR" sz="1800" dirty="0" smtClean="0">
                <a:solidFill>
                  <a:srgbClr val="0F0FBD"/>
                </a:solidFill>
              </a:rPr>
              <a:t>, Y. Sarazin, A.</a:t>
            </a:r>
            <a:r>
              <a:rPr lang="fr-FR" sz="1800" dirty="0" smtClean="0">
                <a:solidFill>
                  <a:srgbClr val="0F0FBD"/>
                </a:solidFill>
                <a:sym typeface="Symbol"/>
              </a:rPr>
              <a:t></a:t>
            </a:r>
            <a:r>
              <a:rPr lang="fr-FR" sz="1800" dirty="0" err="1" smtClean="0">
                <a:solidFill>
                  <a:srgbClr val="0F0FBD"/>
                </a:solidFill>
              </a:rPr>
              <a:t>Smolyakov</a:t>
            </a:r>
            <a:endParaRPr lang="fr-FR" sz="1800" dirty="0" smtClean="0">
              <a:solidFill>
                <a:srgbClr val="0F0FBD"/>
              </a:solidFill>
            </a:endParaRPr>
          </a:p>
          <a:p>
            <a:pPr algn="ctr" eaLnBrk="1" fontAlgn="auto" hangingPunct="1">
              <a:spcBef>
                <a:spcPts val="0"/>
              </a:spcBef>
              <a:defRPr/>
            </a:pPr>
            <a:endParaRPr lang="fr-FR" sz="1800" dirty="0" smtClean="0">
              <a:solidFill>
                <a:srgbClr val="0F0FBD"/>
              </a:solidFill>
            </a:endParaRPr>
          </a:p>
          <a:p>
            <a:pPr algn="ctr" eaLnBrk="1" fontAlgn="auto" hangingPunct="1">
              <a:spcBef>
                <a:spcPts val="0"/>
              </a:spcBef>
              <a:defRPr/>
            </a:pPr>
            <a:endParaRPr lang="fr-FR" sz="1800" dirty="0" smtClean="0">
              <a:solidFill>
                <a:srgbClr val="0F0FBD"/>
              </a:solidFill>
            </a:endParaRPr>
          </a:p>
          <a:p>
            <a:pPr eaLnBrk="1" fontAlgn="auto" hangingPunct="1">
              <a:spcBef>
                <a:spcPts val="0"/>
              </a:spcBef>
              <a:defRPr/>
            </a:pPr>
            <a:endParaRPr lang="fr-FR" sz="1800" dirty="0">
              <a:solidFill>
                <a:srgbClr val="0F0FBD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15394" y="1268760"/>
            <a:ext cx="72728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Interplay of turbulence, collisional and MHD transport </a:t>
            </a:r>
            <a:r>
              <a:rPr lang="en-US" sz="3600" b="1" dirty="0" smtClean="0">
                <a:solidFill>
                  <a:srgbClr val="FF0000"/>
                </a:solidFill>
              </a:rPr>
              <a:t>processes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986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261" y="2052405"/>
            <a:ext cx="5141739" cy="344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An idealized view of an “impurity” …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3" name="ZoneTexte 2"/>
          <p:cNvSpPr txBox="1"/>
          <p:nvPr/>
        </p:nvSpPr>
        <p:spPr>
          <a:xfrm>
            <a:off x="6228184" y="5669495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Pütterich</a:t>
            </a:r>
            <a:r>
              <a:rPr lang="en-US" sz="1600" dirty="0" smtClean="0"/>
              <a:t> NF 2010</a:t>
            </a:r>
            <a:endParaRPr lang="en-US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10</a:t>
            </a:fld>
            <a:endParaRPr lang="fr-FR" dirty="0"/>
          </a:p>
        </p:txBody>
      </p:sp>
      <p:sp>
        <p:nvSpPr>
          <p:cNvPr id="5" name="Espace réservé du contenu 11"/>
          <p:cNvSpPr txBox="1">
            <a:spLocks/>
          </p:cNvSpPr>
          <p:nvPr/>
        </p:nvSpPr>
        <p:spPr bwMode="auto">
          <a:xfrm>
            <a:off x="58119" y="1412776"/>
            <a:ext cx="4325931" cy="4011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1" indent="-360000" defTabSz="360000" fontAlgn="auto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720000" algn="l"/>
                <a:tab pos="1796400" algn="l"/>
                <a:tab pos="2239200" algn="l"/>
              </a:tabLst>
              <a:defRPr/>
            </a:pPr>
            <a:r>
              <a:rPr lang="en-GB" sz="2000" kern="1000" dirty="0">
                <a:solidFill>
                  <a:srgbClr val="0F0FBD"/>
                </a:solidFill>
                <a:sym typeface="Symbol"/>
              </a:rPr>
              <a:t>L</a:t>
            </a:r>
            <a:r>
              <a:rPr lang="en-GB" sz="2000" kern="1000" dirty="0" smtClean="0">
                <a:solidFill>
                  <a:srgbClr val="0F0FBD"/>
                </a:solidFill>
                <a:sym typeface="Symbol"/>
              </a:rPr>
              <a:t>arge number of ionization states (high Z) </a:t>
            </a:r>
            <a:r>
              <a:rPr lang="en-GB" sz="2000" kern="1000" dirty="0" smtClean="0">
                <a:solidFill>
                  <a:srgbClr val="FF0000"/>
                </a:solidFill>
                <a:sym typeface="Symbol"/>
              </a:rPr>
              <a:t>→ idealized view: only one effective state</a:t>
            </a:r>
            <a:endParaRPr lang="en-GB" sz="2000" kern="1000" dirty="0">
              <a:solidFill>
                <a:srgbClr val="0F0FBD"/>
              </a:solidFill>
              <a:sym typeface="Symbol"/>
            </a:endParaRPr>
          </a:p>
          <a:p>
            <a:pPr marL="180000" lvl="1" indent="-360000" defTabSz="360000" fontAlgn="auto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720000" algn="l"/>
                <a:tab pos="1796400" algn="l"/>
                <a:tab pos="2239200" algn="l"/>
              </a:tabLst>
              <a:defRPr/>
            </a:pPr>
            <a:r>
              <a:rPr lang="en-GB" sz="2000" kern="1000" dirty="0" smtClean="0">
                <a:solidFill>
                  <a:srgbClr val="FF0000"/>
                </a:solidFill>
                <a:sym typeface="Symbol"/>
              </a:rPr>
              <a:t>Impurity often considered as a tracer</a:t>
            </a:r>
          </a:p>
          <a:p>
            <a:pPr marL="0" lvl="1" indent="0" defTabSz="360000" fontAlgn="auto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SzPct val="100000"/>
              <a:buNone/>
              <a:tabLst>
                <a:tab pos="360000" algn="l"/>
                <a:tab pos="720000" algn="l"/>
                <a:tab pos="1796400" algn="l"/>
                <a:tab pos="2239200" algn="l"/>
              </a:tabLst>
              <a:defRPr/>
            </a:pPr>
            <a:endParaRPr lang="en-GB" sz="2000" kern="1000" dirty="0" smtClean="0">
              <a:solidFill>
                <a:srgbClr val="FF0000"/>
              </a:solidFill>
              <a:sym typeface="Symbol"/>
            </a:endParaRPr>
          </a:p>
          <a:p>
            <a:pPr marL="0" lvl="1" indent="0" defTabSz="360000" fontAlgn="auto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SzPct val="100000"/>
              <a:buNone/>
              <a:tabLst>
                <a:tab pos="360000" algn="l"/>
                <a:tab pos="720000" algn="l"/>
                <a:tab pos="1796400" algn="l"/>
                <a:tab pos="2239200" algn="l"/>
              </a:tabLst>
              <a:defRPr/>
            </a:pPr>
            <a:endParaRPr lang="en-GB" sz="2000" kern="1000" dirty="0" smtClean="0">
              <a:solidFill>
                <a:srgbClr val="FF0000"/>
              </a:solidFill>
              <a:sym typeface="Symbol"/>
            </a:endParaRPr>
          </a:p>
          <a:p>
            <a:pPr marL="180000" lvl="1" indent="-360000" defTabSz="360000" fontAlgn="auto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720000" algn="l"/>
                <a:tab pos="1796400" algn="l"/>
                <a:tab pos="2239200" algn="l"/>
              </a:tabLst>
              <a:defRPr/>
            </a:pPr>
            <a:r>
              <a:rPr lang="en-GB" sz="2000" kern="1000" dirty="0" err="1">
                <a:solidFill>
                  <a:srgbClr val="0F0FBD"/>
                </a:solidFill>
                <a:sym typeface="Symbol"/>
              </a:rPr>
              <a:t>Collisionality</a:t>
            </a:r>
            <a:r>
              <a:rPr lang="en-GB" sz="2000" kern="1000" dirty="0">
                <a:solidFill>
                  <a:srgbClr val="0F0FBD"/>
                </a:solidFill>
                <a:sym typeface="Symbol"/>
              </a:rPr>
              <a:t> </a:t>
            </a:r>
            <a:r>
              <a:rPr lang="en-GB" sz="2000" kern="1000" dirty="0" smtClean="0">
                <a:solidFill>
                  <a:srgbClr val="0F0FBD"/>
                </a:solidFill>
                <a:sym typeface="Symbol"/>
              </a:rPr>
              <a:t>measured by the parameter </a:t>
            </a:r>
            <a:endParaRPr lang="en-GB" sz="2000" kern="1000" dirty="0">
              <a:solidFill>
                <a:srgbClr val="0F0FBD"/>
              </a:solidFill>
              <a:sym typeface="Symbol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277" y="3554610"/>
            <a:ext cx="15811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89" y="5424131"/>
            <a:ext cx="19621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452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X:\Esteve\FW_minus_FW_Maxwellian_t_half_z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t="6936" r="6213" b="487"/>
          <a:stretch/>
        </p:blipFill>
        <p:spPr bwMode="auto">
          <a:xfrm>
            <a:off x="4880343" y="3617484"/>
            <a:ext cx="3795822" cy="254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4932" r="9054" b="4871"/>
          <a:stretch/>
        </p:blipFill>
        <p:spPr>
          <a:xfrm>
            <a:off x="456198" y="3610652"/>
            <a:ext cx="3817406" cy="2554652"/>
          </a:xfrm>
          <a:prstGeom prst="rect">
            <a:avLst/>
          </a:prstGeom>
        </p:spPr>
      </p:pic>
      <p:sp>
        <p:nvSpPr>
          <p:cNvPr id="10" name="Espace réservé du contenu 11"/>
          <p:cNvSpPr txBox="1">
            <a:spLocks/>
          </p:cNvSpPr>
          <p:nvPr/>
        </p:nvSpPr>
        <p:spPr bwMode="auto">
          <a:xfrm>
            <a:off x="64436" y="1077756"/>
            <a:ext cx="9079563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5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6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F0FBD"/>
                </a:solidFill>
                <a:sym typeface="Symbol"/>
              </a:rPr>
              <a:t>Flow due to kinetic stress tensor</a:t>
            </a: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F0FBD"/>
                </a:solidFill>
                <a:sym typeface="Symbol"/>
              </a:rPr>
              <a:t>CGL stress </a:t>
            </a:r>
            <a:r>
              <a:rPr lang="en-GB" sz="2000" dirty="0">
                <a:solidFill>
                  <a:srgbClr val="0F0FBD"/>
                </a:solidFill>
                <a:sym typeface="Symbol"/>
              </a:rPr>
              <a:t>tensor </a:t>
            </a:r>
            <a:r>
              <a:rPr lang="en-GB" dirty="0">
                <a:solidFill>
                  <a:schemeClr val="tx1"/>
                </a:solidFill>
                <a:sym typeface="Symbol"/>
              </a:rPr>
              <a:t>Chew, Goldberger Law </a:t>
            </a:r>
            <a:r>
              <a:rPr lang="en-GB" dirty="0" smtClean="0">
                <a:solidFill>
                  <a:schemeClr val="tx1"/>
                </a:solidFill>
                <a:sym typeface="Symbol"/>
              </a:rPr>
              <a:t>56, </a:t>
            </a:r>
            <a:r>
              <a:rPr lang="en-GB" dirty="0" err="1" smtClean="0">
                <a:solidFill>
                  <a:schemeClr val="tx1"/>
                </a:solidFill>
                <a:sym typeface="Symbol"/>
              </a:rPr>
              <a:t>Helander</a:t>
            </a:r>
            <a:r>
              <a:rPr lang="en-GB" dirty="0" smtClean="0">
                <a:solidFill>
                  <a:schemeClr val="tx1"/>
                </a:solidFill>
                <a:sym typeface="Symbol"/>
              </a:rPr>
              <a:t> 05</a:t>
            </a:r>
          </a:p>
          <a:p>
            <a:pPr marL="0" lvl="1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GB" sz="2000" dirty="0" smtClean="0">
              <a:solidFill>
                <a:srgbClr val="FF0000"/>
              </a:solidFill>
              <a:sym typeface="Symbol"/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FF0000"/>
                </a:solidFill>
                <a:sym typeface="Symbol"/>
              </a:rPr>
              <a:t>Depends sensitively on the shape of the distribution function 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dirty="0" smtClean="0"/>
              <a:t>The shape of the distribution function rules </a:t>
            </a:r>
            <a:br>
              <a:rPr lang="en-GB" dirty="0" smtClean="0"/>
            </a:br>
            <a:r>
              <a:rPr lang="en-GB" dirty="0" smtClean="0"/>
              <a:t>the kinetic stress tensor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11</a:t>
            </a:fld>
            <a:endParaRPr lang="fr-FR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980727"/>
            <a:ext cx="22955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2" descr="http://www.direct-signaletique.com/I-Grande-3253-panneau-de-danger-chaussee-glissante-a4.ne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509368"/>
            <a:ext cx="633283" cy="63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901" y="2068796"/>
            <a:ext cx="32194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e 22"/>
          <p:cNvGrpSpPr/>
          <p:nvPr/>
        </p:nvGrpSpPr>
        <p:grpSpPr>
          <a:xfrm>
            <a:off x="35496" y="3149144"/>
            <a:ext cx="7940900" cy="3345638"/>
            <a:chOff x="35496" y="3054629"/>
            <a:chExt cx="7940900" cy="3345638"/>
          </a:xfrm>
        </p:grpSpPr>
        <p:sp>
          <p:nvSpPr>
            <p:cNvPr id="24" name="ZoneTexte 23"/>
            <p:cNvSpPr txBox="1"/>
            <p:nvPr/>
          </p:nvSpPr>
          <p:spPr>
            <a:xfrm>
              <a:off x="1783997" y="6030935"/>
              <a:ext cx="51352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ym typeface="Symbol"/>
                </a:rPr>
                <a:t>v</a:t>
              </a:r>
              <a:r>
                <a:rPr lang="en-US" baseline="-25000" dirty="0" smtClean="0">
                  <a:sym typeface="Symbol"/>
                </a:rPr>
                <a:t>//</a:t>
              </a:r>
              <a:endParaRPr lang="en-US" baseline="-25000" dirty="0"/>
            </a:p>
          </p:txBody>
        </p:sp>
        <p:sp>
          <p:nvSpPr>
            <p:cNvPr id="25" name="ZoneTexte 24"/>
            <p:cNvSpPr txBox="1"/>
            <p:nvPr/>
          </p:nvSpPr>
          <p:spPr>
            <a:xfrm rot="16200000">
              <a:off x="-31866" y="4575769"/>
              <a:ext cx="50405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ym typeface="Symbol"/>
                </a:rPr>
                <a:t>v</a:t>
              </a:r>
              <a:r>
                <a:rPr lang="en-US" baseline="-25000" dirty="0" smtClean="0">
                  <a:sym typeface="Symbol"/>
                </a:rPr>
                <a:t></a:t>
              </a:r>
              <a:endParaRPr lang="en-US" baseline="-25000" dirty="0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1115616" y="3054629"/>
              <a:ext cx="224227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ym typeface="Symbol"/>
                </a:rPr>
                <a:t>F-</a:t>
              </a:r>
              <a:r>
                <a:rPr lang="en-US" dirty="0" err="1" smtClean="0">
                  <a:sym typeface="Symbol"/>
                </a:rPr>
                <a:t>F</a:t>
              </a:r>
              <a:r>
                <a:rPr lang="en-US" baseline="-25000" dirty="0" err="1" smtClean="0">
                  <a:sym typeface="Symbol"/>
                </a:rPr>
                <a:t>maxw</a:t>
              </a:r>
              <a:r>
                <a:rPr lang="en-US" dirty="0">
                  <a:sym typeface="Symbol"/>
                </a:rPr>
                <a:t> </a:t>
              </a:r>
              <a:r>
                <a:rPr lang="en-US" dirty="0" smtClean="0">
                  <a:sym typeface="Symbol"/>
                </a:rPr>
                <a:t>Deuterium</a:t>
              </a:r>
              <a:endParaRPr lang="en-US" dirty="0">
                <a:sym typeface="Symbol"/>
              </a:endParaRP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5508104" y="3121172"/>
              <a:ext cx="216491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ym typeface="Symbol"/>
                </a:rPr>
                <a:t>F-</a:t>
              </a:r>
              <a:r>
                <a:rPr lang="en-US" dirty="0" err="1" smtClean="0">
                  <a:sym typeface="Symbol"/>
                </a:rPr>
                <a:t>F</a:t>
              </a:r>
              <a:r>
                <a:rPr lang="en-US" baseline="-25000" dirty="0" err="1" smtClean="0">
                  <a:sym typeface="Symbol"/>
                </a:rPr>
                <a:t>maxw</a:t>
              </a:r>
              <a:r>
                <a:rPr lang="en-US" dirty="0" smtClean="0">
                  <a:sym typeface="Symbol"/>
                </a:rPr>
                <a:t> Tungsten</a:t>
              </a:r>
              <a:endParaRPr lang="en-US" baseline="-25000" dirty="0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6444980" y="5958296"/>
              <a:ext cx="51352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ym typeface="Symbol"/>
                </a:rPr>
                <a:t>v</a:t>
              </a:r>
              <a:r>
                <a:rPr lang="en-US" baseline="-25000" dirty="0" smtClean="0">
                  <a:sym typeface="Symbol"/>
                </a:rPr>
                <a:t>//</a:t>
              </a:r>
              <a:endParaRPr lang="en-US" baseline="-25000" dirty="0"/>
            </a:p>
          </p:txBody>
        </p:sp>
        <p:sp>
          <p:nvSpPr>
            <p:cNvPr id="32" name="ZoneTexte 31"/>
            <p:cNvSpPr txBox="1"/>
            <p:nvPr/>
          </p:nvSpPr>
          <p:spPr>
            <a:xfrm rot="16200000">
              <a:off x="4504881" y="4583553"/>
              <a:ext cx="50405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ym typeface="Symbol"/>
                </a:rPr>
                <a:t>v</a:t>
              </a:r>
              <a:r>
                <a:rPr lang="en-US" baseline="-25000" dirty="0" smtClean="0">
                  <a:sym typeface="Symbol"/>
                </a:rPr>
                <a:t></a:t>
              </a:r>
              <a:endParaRPr lang="en-US" baseline="-25000" dirty="0"/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2447500" y="3530476"/>
              <a:ext cx="12182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ym typeface="Symbol"/>
                </a:rPr>
                <a:t>*</a:t>
              </a:r>
              <a:r>
                <a:rPr lang="en-US" baseline="-25000" dirty="0" smtClean="0">
                  <a:sym typeface="Symbol"/>
                </a:rPr>
                <a:t>D</a:t>
              </a:r>
              <a:r>
                <a:rPr lang="en-US" dirty="0" smtClean="0">
                  <a:sym typeface="Symbol"/>
                </a:rPr>
                <a:t>=0.01</a:t>
              </a: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6928243" y="3515301"/>
              <a:ext cx="104815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ym typeface="Symbol"/>
                </a:rPr>
                <a:t>*</a:t>
              </a:r>
              <a:r>
                <a:rPr lang="en-US" baseline="-25000" dirty="0" smtClean="0">
                  <a:sym typeface="Symbol"/>
                </a:rPr>
                <a:t>w</a:t>
              </a:r>
              <a:r>
                <a:rPr lang="en-US" dirty="0" smtClean="0">
                  <a:sym typeface="Symbol"/>
                </a:rPr>
                <a:t>=26</a:t>
              </a:r>
              <a:endParaRPr lang="en-US" dirty="0">
                <a:sym typeface="Symbol"/>
              </a:endParaRPr>
            </a:p>
          </p:txBody>
        </p:sp>
      </p:grpSp>
      <p:cxnSp>
        <p:nvCxnSpPr>
          <p:cNvPr id="8" name="Connecteur droit 7"/>
          <p:cNvCxnSpPr/>
          <p:nvPr/>
        </p:nvCxnSpPr>
        <p:spPr>
          <a:xfrm flipV="1">
            <a:off x="2099196" y="3994323"/>
            <a:ext cx="580411" cy="2007369"/>
          </a:xfrm>
          <a:prstGeom prst="line">
            <a:avLst/>
          </a:prstGeom>
          <a:ln w="1905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 flipH="1" flipV="1">
            <a:off x="1457656" y="3778127"/>
            <a:ext cx="641540" cy="2223565"/>
          </a:xfrm>
          <a:prstGeom prst="line">
            <a:avLst/>
          </a:prstGeom>
          <a:ln w="1905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 flipV="1">
            <a:off x="6468267" y="3979148"/>
            <a:ext cx="580411" cy="1933043"/>
          </a:xfrm>
          <a:prstGeom prst="line">
            <a:avLst/>
          </a:prstGeom>
          <a:ln w="1905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 flipH="1" flipV="1">
            <a:off x="5826727" y="3688626"/>
            <a:ext cx="641540" cy="2223565"/>
          </a:xfrm>
          <a:prstGeom prst="line">
            <a:avLst/>
          </a:prstGeom>
          <a:ln w="1905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3956992" y="6030816"/>
            <a:ext cx="18697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ym typeface="Symbol"/>
              </a:rPr>
              <a:t>Esteve</a:t>
            </a:r>
            <a:r>
              <a:rPr lang="en-US" sz="1600" dirty="0">
                <a:sym typeface="Symbol"/>
              </a:rPr>
              <a:t> - GYSELA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1471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10" y="5332783"/>
            <a:ext cx="31337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03247"/>
            <a:ext cx="50387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ce réservé du contenu 11"/>
          <p:cNvSpPr txBox="1">
            <a:spLocks/>
          </p:cNvSpPr>
          <p:nvPr/>
        </p:nvSpPr>
        <p:spPr bwMode="auto">
          <a:xfrm>
            <a:off x="16240" y="1916255"/>
            <a:ext cx="4124022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5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6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F0FBD"/>
                </a:solidFill>
                <a:sym typeface="Symbol"/>
              </a:rPr>
              <a:t>Basic assumption: </a:t>
            </a:r>
            <a:r>
              <a:rPr lang="en-GB" sz="2000" dirty="0" smtClean="0">
                <a:solidFill>
                  <a:srgbClr val="FF0000"/>
                </a:solidFill>
                <a:sym typeface="Symbol"/>
              </a:rPr>
              <a:t>poloidal asymmetries are small</a:t>
            </a: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F0FBD"/>
              </a:solidFill>
              <a:sym typeface="Symbol"/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 smtClean="0">
              <a:solidFill>
                <a:srgbClr val="0F0FBD"/>
              </a:solidFill>
              <a:sym typeface="Symbol"/>
            </a:endParaRPr>
          </a:p>
          <a:p>
            <a:pPr marL="0" lvl="1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GB" sz="2000" dirty="0" smtClean="0">
              <a:solidFill>
                <a:srgbClr val="FF0000"/>
              </a:solidFill>
              <a:sym typeface="Symbol"/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F0FBD"/>
                </a:solidFill>
                <a:sym typeface="Symbol"/>
              </a:rPr>
              <a:t>Parallel force balance equation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dirty="0" smtClean="0"/>
              <a:t>Neoclassical fluxes are due to poloidal asymmetries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12</a:t>
            </a:fld>
            <a:endParaRPr lang="fr-FR" dirty="0"/>
          </a:p>
        </p:txBody>
      </p:sp>
      <p:pic>
        <p:nvPicPr>
          <p:cNvPr id="61" name="Picture 2" descr="http://www.direct-signaletique.com/I-Grande-3253-panneau-de-danger-chaussee-glissante-a4.ne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050" y="3847519"/>
            <a:ext cx="633283" cy="63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6269" r="8687" b="5967"/>
          <a:stretch/>
        </p:blipFill>
        <p:spPr>
          <a:xfrm>
            <a:off x="5471354" y="1988839"/>
            <a:ext cx="3672646" cy="3204311"/>
          </a:xfrm>
          <a:prstGeom prst="rect">
            <a:avLst/>
          </a:prstGeom>
        </p:spPr>
      </p:pic>
      <p:sp>
        <p:nvSpPr>
          <p:cNvPr id="25" name="Ellipse 24"/>
          <p:cNvSpPr/>
          <p:nvPr/>
        </p:nvSpPr>
        <p:spPr>
          <a:xfrm>
            <a:off x="3131840" y="5403183"/>
            <a:ext cx="364489" cy="5276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Connecteur droit avec flèche 25"/>
          <p:cNvCxnSpPr/>
          <p:nvPr/>
        </p:nvCxnSpPr>
        <p:spPr>
          <a:xfrm flipH="1" flipV="1">
            <a:off x="3579298" y="5635717"/>
            <a:ext cx="488646" cy="9753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4074288" y="5553397"/>
            <a:ext cx="2441928" cy="68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ts val="1400"/>
              </a:spcBef>
              <a:spcAft>
                <a:spcPts val="600"/>
              </a:spcAft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SzPct val="90000"/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2pPr>
            <a:lvl3pPr marL="704850" indent="-342900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SzPct val="36000"/>
              <a:buFont typeface="Wingdings" pitchFamily="2" charset="2"/>
              <a:buChar char="§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Clr>
                <a:srgbClr val="666666"/>
              </a:buClr>
              <a:buSzPct val="36000"/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Clr>
                <a:srgbClr val="666666"/>
              </a:buClr>
              <a:buFont typeface="Arial" charset="0"/>
              <a:buChar char="-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altLang="en-US" sz="2000" dirty="0">
                <a:solidFill>
                  <a:srgbClr val="0000CC"/>
                </a:solidFill>
              </a:rPr>
              <a:t> </a:t>
            </a:r>
            <a:r>
              <a:rPr lang="en-US" altLang="en-US" sz="2000" dirty="0" smtClean="0">
                <a:solidFill>
                  <a:srgbClr val="0000CC"/>
                </a:solidFill>
              </a:rPr>
              <a:t>Parallel collisional </a:t>
            </a:r>
            <a:r>
              <a:rPr lang="en-US" altLang="en-US" sz="2000" dirty="0">
                <a:solidFill>
                  <a:srgbClr val="0000CC"/>
                </a:solidFill>
              </a:rPr>
              <a:t>force</a:t>
            </a:r>
            <a:endParaRPr lang="en-US" altLang="en-US" dirty="0" smtClean="0">
              <a:solidFill>
                <a:srgbClr val="0000CC"/>
              </a:solidFill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3840165" y="2962213"/>
            <a:ext cx="268465" cy="545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2866039" y="3718801"/>
            <a:ext cx="1254721" cy="559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ts val="1400"/>
              </a:spcBef>
              <a:spcAft>
                <a:spcPts val="600"/>
              </a:spcAft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SzPct val="90000"/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2pPr>
            <a:lvl3pPr marL="704850" indent="-342900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SzPct val="36000"/>
              <a:buFont typeface="Wingdings" pitchFamily="2" charset="2"/>
              <a:buChar char="§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Clr>
                <a:srgbClr val="666666"/>
              </a:buClr>
              <a:buSzPct val="36000"/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Clr>
                <a:srgbClr val="666666"/>
              </a:buClr>
              <a:buFont typeface="Arial" charset="0"/>
              <a:buChar char="-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fr-FR" altLang="en-US" dirty="0" smtClean="0"/>
              <a:t> </a:t>
            </a:r>
            <a:r>
              <a:rPr lang="fr-FR" altLang="en-US" dirty="0" smtClean="0">
                <a:sym typeface="Symbol"/>
              </a:rPr>
              <a:t></a:t>
            </a:r>
            <a:r>
              <a:rPr lang="fr-FR" altLang="en-US" sz="2000" dirty="0">
                <a:solidFill>
                  <a:srgbClr val="0000CC"/>
                </a:solidFill>
                <a:sym typeface="Symbol"/>
              </a:rPr>
              <a:t>&lt;</a:t>
            </a:r>
            <a:r>
              <a:rPr lang="fr-FR" altLang="en-US" sz="2000" dirty="0">
                <a:solidFill>
                  <a:srgbClr val="0000CC"/>
                </a:solidFill>
              </a:rPr>
              <a:t>N</a:t>
            </a:r>
            <a:r>
              <a:rPr lang="fr-FR" altLang="en-US" sz="2000" dirty="0" smtClean="0">
                <a:solidFill>
                  <a:srgbClr val="0000CC"/>
                </a:solidFill>
              </a:rPr>
              <a:t>&gt;</a:t>
            </a:r>
            <a:endParaRPr lang="fr-FR" altLang="en-US" dirty="0" smtClean="0">
              <a:solidFill>
                <a:srgbClr val="FF0000"/>
              </a:solidFill>
            </a:endParaRPr>
          </a:p>
        </p:txBody>
      </p:sp>
      <p:cxnSp>
        <p:nvCxnSpPr>
          <p:cNvPr id="32" name="Connecteur droit avec flèche 31"/>
          <p:cNvCxnSpPr/>
          <p:nvPr/>
        </p:nvCxnSpPr>
        <p:spPr>
          <a:xfrm flipV="1">
            <a:off x="3502390" y="3457049"/>
            <a:ext cx="355745" cy="41117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61" y="3711977"/>
            <a:ext cx="1628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731" y="1183240"/>
            <a:ext cx="145732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oneTexte 22"/>
          <p:cNvSpPr txBox="1"/>
          <p:nvPr/>
        </p:nvSpPr>
        <p:spPr>
          <a:xfrm>
            <a:off x="7774682" y="5071868"/>
            <a:ext cx="504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/>
              </a:rPr>
              <a:t>R</a:t>
            </a:r>
            <a:endParaRPr lang="en-US" baseline="-25000" dirty="0"/>
          </a:p>
        </p:txBody>
      </p:sp>
      <p:sp>
        <p:nvSpPr>
          <p:cNvPr id="24" name="ZoneTexte 23"/>
          <p:cNvSpPr txBox="1"/>
          <p:nvPr/>
        </p:nvSpPr>
        <p:spPr>
          <a:xfrm>
            <a:off x="5155205" y="2204864"/>
            <a:ext cx="3376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/>
              </a:rPr>
              <a:t>Z</a:t>
            </a:r>
            <a:endParaRPr lang="en-US" baseline="-25000" dirty="0"/>
          </a:p>
        </p:txBody>
      </p:sp>
      <p:sp>
        <p:nvSpPr>
          <p:cNvPr id="28" name="ZoneTexte 27"/>
          <p:cNvSpPr txBox="1"/>
          <p:nvPr/>
        </p:nvSpPr>
        <p:spPr>
          <a:xfrm>
            <a:off x="5616941" y="1408149"/>
            <a:ext cx="13649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/>
              </a:rPr>
              <a:t>Tungsten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95132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11"/>
          <p:cNvSpPr txBox="1">
            <a:spLocks/>
          </p:cNvSpPr>
          <p:nvPr/>
        </p:nvSpPr>
        <p:spPr bwMode="auto">
          <a:xfrm>
            <a:off x="178778" y="1405978"/>
            <a:ext cx="4825270" cy="397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F0FBD"/>
                </a:solidFill>
                <a:sym typeface="Symbol"/>
              </a:rPr>
              <a:t>Neoclassical flux</a:t>
            </a:r>
          </a:p>
          <a:p>
            <a:pPr marL="0" lvl="1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GB" sz="2800" dirty="0" smtClean="0">
              <a:solidFill>
                <a:srgbClr val="0F0FBD"/>
              </a:solidFill>
              <a:sym typeface="Symbol"/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F0FBD"/>
                </a:solidFill>
                <a:sym typeface="Symbol"/>
              </a:rPr>
              <a:t>Start with a simple case with a </a:t>
            </a:r>
            <a:r>
              <a:rPr lang="en-GB" sz="2000" dirty="0">
                <a:solidFill>
                  <a:srgbClr val="FF0000"/>
                </a:solidFill>
                <a:sym typeface="Symbol"/>
              </a:rPr>
              <a:t>main ion species “</a:t>
            </a:r>
            <a:r>
              <a:rPr lang="en-GB" sz="2000" dirty="0" err="1">
                <a:solidFill>
                  <a:srgbClr val="FF0000"/>
                </a:solidFill>
                <a:sym typeface="Symbol"/>
              </a:rPr>
              <a:t>i</a:t>
            </a:r>
            <a:r>
              <a:rPr lang="en-GB" sz="2000" dirty="0">
                <a:solidFill>
                  <a:srgbClr val="FF0000"/>
                </a:solidFill>
                <a:sym typeface="Symbol"/>
              </a:rPr>
              <a:t>” </a:t>
            </a:r>
            <a:r>
              <a:rPr lang="en-GB" sz="2000" dirty="0" smtClean="0">
                <a:solidFill>
                  <a:srgbClr val="0F0FBD"/>
                </a:solidFill>
                <a:sym typeface="Symbol"/>
              </a:rPr>
              <a:t>and a </a:t>
            </a:r>
            <a:r>
              <a:rPr lang="en-GB" sz="2000" dirty="0">
                <a:solidFill>
                  <a:srgbClr val="FF0000"/>
                </a:solidFill>
                <a:sym typeface="Symbol"/>
              </a:rPr>
              <a:t>trace impurity “Z” , isothermal </a:t>
            </a:r>
            <a:r>
              <a:rPr lang="en-GB" sz="2000" dirty="0" smtClean="0">
                <a:solidFill>
                  <a:srgbClr val="FF0000"/>
                </a:solidFill>
                <a:sym typeface="Symbol"/>
              </a:rPr>
              <a:t>T</a:t>
            </a:r>
            <a:r>
              <a:rPr lang="en-GB" sz="2000" baseline="-25000" dirty="0" smtClean="0">
                <a:solidFill>
                  <a:srgbClr val="FF0000"/>
                </a:solidFill>
                <a:sym typeface="Symbol"/>
              </a:rPr>
              <a:t>Z</a:t>
            </a:r>
            <a:r>
              <a:rPr lang="en-GB" sz="2000" dirty="0" smtClean="0">
                <a:solidFill>
                  <a:srgbClr val="FF0000"/>
                </a:solidFill>
                <a:sym typeface="Symbol"/>
              </a:rPr>
              <a:t>=</a:t>
            </a:r>
            <a:r>
              <a:rPr lang="en-GB" sz="2000" dirty="0" err="1" smtClean="0">
                <a:solidFill>
                  <a:srgbClr val="FF0000"/>
                </a:solidFill>
                <a:sym typeface="Symbol"/>
              </a:rPr>
              <a:t>T</a:t>
            </a:r>
            <a:r>
              <a:rPr lang="en-GB" sz="2000" baseline="-25000" dirty="0" err="1" smtClean="0">
                <a:solidFill>
                  <a:srgbClr val="FF0000"/>
                </a:solidFill>
                <a:sym typeface="Symbol"/>
              </a:rPr>
              <a:t>i</a:t>
            </a:r>
            <a:r>
              <a:rPr lang="en-GB" sz="2000" dirty="0" smtClean="0">
                <a:solidFill>
                  <a:srgbClr val="FF0000"/>
                </a:solidFill>
                <a:sym typeface="Symbol"/>
              </a:rPr>
              <a:t>=</a:t>
            </a:r>
            <a:r>
              <a:rPr lang="en-GB" sz="2000" dirty="0" err="1" smtClean="0">
                <a:solidFill>
                  <a:srgbClr val="FF0000"/>
                </a:solidFill>
                <a:sym typeface="Symbol"/>
              </a:rPr>
              <a:t>cte</a:t>
            </a:r>
            <a:r>
              <a:rPr lang="en-GB" sz="2000" dirty="0">
                <a:solidFill>
                  <a:srgbClr val="FF0000"/>
                </a:solidFill>
                <a:sym typeface="Symbol"/>
              </a:rPr>
              <a:t> </a:t>
            </a:r>
            <a:r>
              <a:rPr lang="en-GB" sz="2000" dirty="0" smtClean="0">
                <a:solidFill>
                  <a:srgbClr val="FF0000"/>
                </a:solidFill>
                <a:sym typeface="Symbol"/>
              </a:rPr>
              <a:t>→</a:t>
            </a:r>
            <a:r>
              <a:rPr lang="en-GB" sz="2000" dirty="0" smtClean="0">
                <a:solidFill>
                  <a:srgbClr val="0F0FBD"/>
                </a:solidFill>
                <a:sym typeface="Symbol"/>
              </a:rPr>
              <a:t> collisional friction force</a:t>
            </a: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F0FBD"/>
              </a:solidFill>
              <a:sym typeface="Symbol"/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F0FBD"/>
                </a:solidFill>
                <a:sym typeface="Symbol"/>
              </a:rPr>
              <a:t>Flux average of force balance equation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47218" y="0"/>
            <a:ext cx="6290538" cy="909637"/>
          </a:xfrm>
        </p:spPr>
        <p:txBody>
          <a:bodyPr/>
          <a:lstStyle/>
          <a:p>
            <a:pPr algn="ctr"/>
            <a:r>
              <a:rPr lang="en-GB" dirty="0" smtClean="0"/>
              <a:t>Neoclassical fluxes are related to parallel friction force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13</a:t>
            </a:fld>
            <a:endParaRPr lang="fr-FR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16" y="4226429"/>
            <a:ext cx="38195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" name="Groupe 55"/>
          <p:cNvGrpSpPr/>
          <p:nvPr/>
        </p:nvGrpSpPr>
        <p:grpSpPr>
          <a:xfrm>
            <a:off x="4839821" y="2125165"/>
            <a:ext cx="4293778" cy="3147555"/>
            <a:chOff x="3444687" y="2047614"/>
            <a:chExt cx="4293778" cy="3147555"/>
          </a:xfrm>
        </p:grpSpPr>
        <p:cxnSp>
          <p:nvCxnSpPr>
            <p:cNvPr id="57" name="Connecteur droit 56"/>
            <p:cNvCxnSpPr/>
            <p:nvPr/>
          </p:nvCxnSpPr>
          <p:spPr>
            <a:xfrm flipV="1">
              <a:off x="3444687" y="4711911"/>
              <a:ext cx="3600400" cy="9126"/>
            </a:xfrm>
            <a:prstGeom prst="line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/>
            <p:nvPr/>
          </p:nvCxnSpPr>
          <p:spPr>
            <a:xfrm flipV="1">
              <a:off x="4452799" y="2047614"/>
              <a:ext cx="0" cy="3125963"/>
            </a:xfrm>
            <a:prstGeom prst="line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ZoneTexte 58"/>
            <p:cNvSpPr txBox="1"/>
            <p:nvPr/>
          </p:nvSpPr>
          <p:spPr>
            <a:xfrm>
              <a:off x="6060109" y="4733504"/>
              <a:ext cx="9562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Helvetica" pitchFamily="34" charset="0"/>
                  <a:sym typeface="Symbol"/>
                </a:rPr>
                <a:t>, </a:t>
              </a:r>
              <a:r>
                <a:rPr lang="en-US" sz="2400" dirty="0" smtClean="0">
                  <a:latin typeface="+mn-lt"/>
                  <a:sym typeface="Symbol"/>
                </a:rPr>
                <a:t>B</a:t>
              </a:r>
              <a:r>
                <a:rPr lang="en-US" sz="2400" baseline="-25000" dirty="0" smtClean="0">
                  <a:latin typeface="Helvetica" pitchFamily="34" charset="0"/>
                  <a:sym typeface="Symbol"/>
                </a:rPr>
                <a:t></a:t>
              </a:r>
              <a:endParaRPr lang="en-US" sz="2400" baseline="-25000" dirty="0">
                <a:latin typeface="Helvetica" pitchFamily="34" charset="0"/>
              </a:endParaRPr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4524807" y="2047614"/>
              <a:ext cx="9562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Helvetica" pitchFamily="34" charset="0"/>
                  <a:sym typeface="Symbol"/>
                </a:rPr>
                <a:t>, </a:t>
              </a:r>
              <a:r>
                <a:rPr lang="en-US" sz="2400" dirty="0" smtClean="0">
                  <a:latin typeface="+mn-lt"/>
                  <a:sym typeface="Symbol"/>
                </a:rPr>
                <a:t>B</a:t>
              </a:r>
              <a:r>
                <a:rPr lang="en-US" sz="2400" baseline="-25000" dirty="0" smtClean="0">
                  <a:latin typeface="Helvetica" pitchFamily="34" charset="0"/>
                  <a:sym typeface="Symbol"/>
                </a:rPr>
                <a:t></a:t>
              </a:r>
              <a:endParaRPr lang="en-US" sz="2400" baseline="-25000" dirty="0">
                <a:latin typeface="Helvetica" pitchFamily="34" charset="0"/>
              </a:endParaRPr>
            </a:p>
          </p:txBody>
        </p:sp>
        <p:cxnSp>
          <p:nvCxnSpPr>
            <p:cNvPr id="61" name="Connecteur droit 60"/>
            <p:cNvCxnSpPr/>
            <p:nvPr/>
          </p:nvCxnSpPr>
          <p:spPr>
            <a:xfrm flipV="1">
              <a:off x="3516695" y="3610595"/>
              <a:ext cx="3384376" cy="1562982"/>
            </a:xfrm>
            <a:prstGeom prst="line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ZoneTexte 63"/>
            <p:cNvSpPr txBox="1"/>
            <p:nvPr/>
          </p:nvSpPr>
          <p:spPr>
            <a:xfrm>
              <a:off x="6370313" y="3099484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Field line </a:t>
              </a:r>
              <a:r>
                <a:rPr lang="en-US" b="1" dirty="0" smtClean="0"/>
                <a:t>B</a:t>
              </a:r>
              <a:endParaRPr lang="en-US" b="1" dirty="0"/>
            </a:p>
          </p:txBody>
        </p:sp>
        <p:cxnSp>
          <p:nvCxnSpPr>
            <p:cNvPr id="65" name="Connecteur droit avec flèche 64"/>
            <p:cNvCxnSpPr/>
            <p:nvPr/>
          </p:nvCxnSpPr>
          <p:spPr>
            <a:xfrm flipV="1">
              <a:off x="6052422" y="3860398"/>
              <a:ext cx="816903" cy="371432"/>
            </a:xfrm>
            <a:prstGeom prst="straightConnector1">
              <a:avLst/>
            </a:prstGeom>
            <a:ln w="25400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avec flèche 65"/>
            <p:cNvCxnSpPr/>
            <p:nvPr/>
          </p:nvCxnSpPr>
          <p:spPr>
            <a:xfrm flipV="1">
              <a:off x="5804653" y="3585556"/>
              <a:ext cx="495539" cy="20518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ZoneTexte 66"/>
            <p:cNvSpPr txBox="1"/>
            <p:nvPr/>
          </p:nvSpPr>
          <p:spPr>
            <a:xfrm>
              <a:off x="6474760" y="4207420"/>
              <a:ext cx="6120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V</a:t>
              </a:r>
              <a:r>
                <a:rPr lang="en-US" baseline="-25000" dirty="0" smtClean="0">
                  <a:solidFill>
                    <a:srgbClr val="0000FF"/>
                  </a:solidFill>
                </a:rPr>
                <a:t>//Z</a:t>
              </a:r>
              <a:endParaRPr lang="en-US" baseline="-25000" dirty="0">
                <a:solidFill>
                  <a:srgbClr val="0000FF"/>
                </a:solidFill>
              </a:endParaRPr>
            </a:p>
          </p:txBody>
        </p:sp>
        <p:sp>
          <p:nvSpPr>
            <p:cNvPr id="68" name="ZoneTexte 67"/>
            <p:cNvSpPr txBox="1"/>
            <p:nvPr/>
          </p:nvSpPr>
          <p:spPr>
            <a:xfrm>
              <a:off x="5561167" y="3261478"/>
              <a:ext cx="8997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V</a:t>
              </a:r>
              <a:r>
                <a:rPr lang="en-US" baseline="-25000" dirty="0" smtClean="0">
                  <a:solidFill>
                    <a:srgbClr val="FF0000"/>
                  </a:solidFill>
                </a:rPr>
                <a:t>//</a:t>
              </a:r>
              <a:r>
                <a:rPr lang="en-US" baseline="-25000" dirty="0" err="1" smtClean="0">
                  <a:solidFill>
                    <a:srgbClr val="FF0000"/>
                  </a:solidFill>
                </a:rPr>
                <a:t>i</a:t>
              </a:r>
              <a:r>
                <a:rPr lang="en-US" dirty="0" smtClean="0">
                  <a:solidFill>
                    <a:srgbClr val="FF0000"/>
                  </a:solidFill>
                </a:rPr>
                <a:t>  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543" y="5469724"/>
            <a:ext cx="20669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44824"/>
            <a:ext cx="23145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18" y="5452245"/>
            <a:ext cx="16287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Connecteur droit avec flèche 22"/>
          <p:cNvCxnSpPr/>
          <p:nvPr/>
        </p:nvCxnSpPr>
        <p:spPr>
          <a:xfrm>
            <a:off x="2069493" y="5703086"/>
            <a:ext cx="64807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17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11"/>
          <p:cNvSpPr txBox="1">
            <a:spLocks/>
          </p:cNvSpPr>
          <p:nvPr/>
        </p:nvSpPr>
        <p:spPr bwMode="auto">
          <a:xfrm>
            <a:off x="0" y="1037133"/>
            <a:ext cx="4778673" cy="262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F0FBD"/>
                </a:solidFill>
                <a:sym typeface="Symbol"/>
              </a:rPr>
              <a:t>Pfirsch-Schlüter </a:t>
            </a:r>
            <a:r>
              <a:rPr lang="en-GB" sz="2000" dirty="0">
                <a:solidFill>
                  <a:srgbClr val="0F0FBD"/>
                </a:solidFill>
                <a:sym typeface="Symbol"/>
              </a:rPr>
              <a:t>convection cell due to perpendicular </a:t>
            </a:r>
            <a:r>
              <a:rPr lang="en-GB" sz="2000" dirty="0" smtClean="0">
                <a:solidFill>
                  <a:srgbClr val="0F0FBD"/>
                </a:solidFill>
                <a:sym typeface="Symbol"/>
              </a:rPr>
              <a:t>compressibility</a:t>
            </a:r>
            <a:r>
              <a:rPr lang="en-GB" dirty="0">
                <a:solidFill>
                  <a:schemeClr val="tx1"/>
                </a:solidFill>
                <a:sym typeface="Symbol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sym typeface="Symbol"/>
              </a:rPr>
              <a:t>Pfirsch</a:t>
            </a:r>
            <a:r>
              <a:rPr lang="en-GB" dirty="0" smtClean="0">
                <a:solidFill>
                  <a:schemeClr val="tx1"/>
                </a:solidFill>
                <a:sym typeface="Symbol"/>
              </a:rPr>
              <a:t> &amp; </a:t>
            </a:r>
            <a:r>
              <a:rPr lang="en-GB" dirty="0" err="1" smtClean="0">
                <a:solidFill>
                  <a:schemeClr val="tx1"/>
                </a:solidFill>
                <a:sym typeface="Symbol"/>
              </a:rPr>
              <a:t>Schlüter</a:t>
            </a:r>
            <a:r>
              <a:rPr lang="en-GB" dirty="0" smtClean="0">
                <a:solidFill>
                  <a:schemeClr val="tx1"/>
                </a:solidFill>
                <a:sym typeface="Symbol"/>
              </a:rPr>
              <a:t> </a:t>
            </a:r>
            <a:r>
              <a:rPr lang="en-GB" dirty="0">
                <a:solidFill>
                  <a:schemeClr val="tx1"/>
                </a:solidFill>
                <a:sym typeface="Symbol"/>
              </a:rPr>
              <a:t>1962, </a:t>
            </a:r>
            <a:r>
              <a:rPr lang="en-GB" dirty="0" smtClean="0">
                <a:solidFill>
                  <a:schemeClr val="tx1"/>
                </a:solidFill>
                <a:sym typeface="Symbol"/>
              </a:rPr>
              <a:t>Hinton &amp; Hazeltine 76</a:t>
            </a:r>
            <a:endParaRPr lang="en-GB" sz="2000" dirty="0">
              <a:solidFill>
                <a:schemeClr val="tx1"/>
              </a:solidFill>
              <a:sym typeface="Symbol"/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F0FBD"/>
              </a:solidFill>
              <a:sym typeface="Symbol"/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FF0000"/>
                </a:solidFill>
                <a:sym typeface="Symbol"/>
              </a:rPr>
              <a:t>Relates parallel flows to perp. gradients</a:t>
            </a:r>
            <a:endParaRPr lang="en-GB" sz="2000" dirty="0">
              <a:solidFill>
                <a:srgbClr val="FF0000"/>
              </a:solidFill>
              <a:sym typeface="Symbol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dirty="0" smtClean="0"/>
              <a:t>Pfirsch-Schlüter convection cells relate parallel velocities to perp. pressure gradients 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14</a:t>
            </a:fld>
            <a:endParaRPr lang="fr-FR" dirty="0"/>
          </a:p>
        </p:txBody>
      </p:sp>
      <p:pic>
        <p:nvPicPr>
          <p:cNvPr id="11" name="Picture 2" descr="C:\Users\DE233796\Desktop\Vpar_z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053" y="1859632"/>
            <a:ext cx="3599835" cy="324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6372200" y="1628799"/>
            <a:ext cx="10801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" pitchFamily="34" charset="0"/>
                <a:sym typeface="Symbol"/>
              </a:rPr>
              <a:t>V</a:t>
            </a:r>
            <a:r>
              <a:rPr lang="en-US" sz="2000" baseline="-25000" dirty="0" smtClean="0">
                <a:latin typeface="Helvetica" pitchFamily="34" charset="0"/>
                <a:sym typeface="Symbol"/>
              </a:rPr>
              <a:t>//Z</a:t>
            </a:r>
            <a:endParaRPr lang="en-US" sz="2000" baseline="-25000" dirty="0">
              <a:latin typeface="Helvetic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653" y="2234828"/>
            <a:ext cx="12573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" name="Groupe 52"/>
          <p:cNvGrpSpPr/>
          <p:nvPr/>
        </p:nvGrpSpPr>
        <p:grpSpPr>
          <a:xfrm>
            <a:off x="133105" y="3781105"/>
            <a:ext cx="5548838" cy="2490644"/>
            <a:chOff x="1156347" y="2684968"/>
            <a:chExt cx="5548838" cy="2490644"/>
          </a:xfrm>
        </p:grpSpPr>
        <p:pic>
          <p:nvPicPr>
            <p:cNvPr id="54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7" t="5980" r="2537" b="8052"/>
            <a:stretch/>
          </p:blipFill>
          <p:spPr bwMode="auto">
            <a:xfrm>
              <a:off x="1156347" y="3227690"/>
              <a:ext cx="4597181" cy="900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Rectangle 3"/>
            <p:cNvSpPr txBox="1">
              <a:spLocks noChangeArrowheads="1"/>
            </p:cNvSpPr>
            <p:nvPr/>
          </p:nvSpPr>
          <p:spPr bwMode="auto">
            <a:xfrm>
              <a:off x="4121565" y="4455996"/>
              <a:ext cx="2583620" cy="719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487" tIns="44450" rIns="90487" bIns="4445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ts val="1400"/>
                </a:spcBef>
                <a:spcAft>
                  <a:spcPts val="600"/>
                </a:spcAft>
                <a:buFont typeface="Arial" pitchFamily="34" charset="0"/>
                <a:buChar char="•"/>
                <a:defRPr sz="2800" kern="1200">
                  <a:solidFill>
                    <a:srgbClr val="2104CC"/>
                  </a:solidFill>
                  <a:latin typeface="+mj-lt"/>
                  <a:ea typeface="+mn-ea"/>
                  <a:cs typeface="+mn-cs"/>
                </a:defRPr>
              </a:lvl1pPr>
              <a:lvl2pPr marL="360363" indent="-360363" algn="l" rtl="0" eaLnBrk="0" fontAlgn="base" hangingPunct="0">
                <a:lnSpc>
                  <a:spcPts val="2000"/>
                </a:lnSpc>
                <a:spcBef>
                  <a:spcPts val="1400"/>
                </a:spcBef>
                <a:spcAft>
                  <a:spcPts val="600"/>
                </a:spcAft>
                <a:buSzPct val="90000"/>
                <a:buFont typeface="Arial" pitchFamily="34" charset="0"/>
                <a:buChar char="•"/>
                <a:defRPr sz="2800" kern="1200">
                  <a:solidFill>
                    <a:srgbClr val="2104CC"/>
                  </a:solidFill>
                  <a:latin typeface="+mj-lt"/>
                  <a:ea typeface="+mn-ea"/>
                  <a:cs typeface="+mn-cs"/>
                </a:defRPr>
              </a:lvl2pPr>
              <a:lvl3pPr marL="704850" indent="-342900" algn="l" rtl="0" eaLnBrk="0" fontAlgn="base" hangingPunct="0">
                <a:lnSpc>
                  <a:spcPts val="2000"/>
                </a:lnSpc>
                <a:spcBef>
                  <a:spcPts val="1400"/>
                </a:spcBef>
                <a:spcAft>
                  <a:spcPts val="600"/>
                </a:spcAft>
                <a:buSzPct val="36000"/>
                <a:buFont typeface="Wingdings" pitchFamily="2" charset="2"/>
                <a:buChar char="§"/>
                <a:defRPr sz="2800" kern="1200">
                  <a:solidFill>
                    <a:srgbClr val="2104CC"/>
                  </a:solidFill>
                  <a:latin typeface="+mj-lt"/>
                  <a:ea typeface="+mn-ea"/>
                  <a:cs typeface="+mn-cs"/>
                </a:defRPr>
              </a:lvl3pPr>
              <a:lvl4pPr marL="1009650" indent="-238125" algn="l" rtl="0" eaLnBrk="0" fontAlgn="base" hangingPunct="0">
                <a:lnSpc>
                  <a:spcPts val="2000"/>
                </a:lnSpc>
                <a:spcBef>
                  <a:spcPts val="1400"/>
                </a:spcBef>
                <a:spcAft>
                  <a:spcPts val="600"/>
                </a:spcAft>
                <a:buClr>
                  <a:srgbClr val="666666"/>
                </a:buClr>
                <a:buSzPct val="36000"/>
                <a:buFont typeface="Arial" pitchFamily="34" charset="0"/>
                <a:buChar char="•"/>
                <a:defRPr sz="2800" kern="1200">
                  <a:solidFill>
                    <a:srgbClr val="2104CC"/>
                  </a:solidFill>
                  <a:latin typeface="+mj-lt"/>
                  <a:ea typeface="+mn-ea"/>
                  <a:cs typeface="+mn-cs"/>
                </a:defRPr>
              </a:lvl4pPr>
              <a:lvl5pPr marL="1133475" indent="-114300" algn="l" rtl="0" eaLnBrk="0" fontAlgn="base" hangingPunct="0">
                <a:lnSpc>
                  <a:spcPts val="2000"/>
                </a:lnSpc>
                <a:spcBef>
                  <a:spcPts val="1400"/>
                </a:spcBef>
                <a:spcAft>
                  <a:spcPts val="600"/>
                </a:spcAft>
                <a:buClr>
                  <a:srgbClr val="666666"/>
                </a:buClr>
                <a:buFont typeface="Arial" charset="0"/>
                <a:buChar char="-"/>
                <a:defRPr sz="2800" kern="1200">
                  <a:solidFill>
                    <a:srgbClr val="2104CC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None/>
              </a:pPr>
              <a:r>
                <a:rPr lang="en-US" altLang="en-US" sz="2000" dirty="0" smtClean="0">
                  <a:solidFill>
                    <a:srgbClr val="0000CC"/>
                  </a:solidFill>
                </a:rPr>
                <a:t>Poloidal asymmetry of the magnetic field</a:t>
              </a:r>
              <a:endParaRPr lang="en-US" altLang="en-US" dirty="0" smtClean="0">
                <a:solidFill>
                  <a:srgbClr val="0000CC"/>
                </a:solidFill>
              </a:endParaRPr>
            </a:p>
          </p:txBody>
        </p:sp>
        <p:cxnSp>
          <p:nvCxnSpPr>
            <p:cNvPr id="56" name="Connecteur droit avec flèche 55"/>
            <p:cNvCxnSpPr/>
            <p:nvPr/>
          </p:nvCxnSpPr>
          <p:spPr>
            <a:xfrm flipH="1" flipV="1">
              <a:off x="5278235" y="4118527"/>
              <a:ext cx="356801" cy="40986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Ellipse 56"/>
            <p:cNvSpPr/>
            <p:nvPr/>
          </p:nvSpPr>
          <p:spPr>
            <a:xfrm>
              <a:off x="1860578" y="3208905"/>
              <a:ext cx="703487" cy="52766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Connecteur droit avec flèche 57"/>
            <p:cNvCxnSpPr/>
            <p:nvPr/>
          </p:nvCxnSpPr>
          <p:spPr>
            <a:xfrm flipH="1">
              <a:off x="2556644" y="2980934"/>
              <a:ext cx="359172" cy="32830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3"/>
            <p:cNvSpPr txBox="1">
              <a:spLocks noChangeArrowheads="1"/>
            </p:cNvSpPr>
            <p:nvPr/>
          </p:nvSpPr>
          <p:spPr bwMode="auto">
            <a:xfrm>
              <a:off x="2976738" y="2684968"/>
              <a:ext cx="1764886" cy="396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487" tIns="44450" rIns="90487" bIns="4445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ts val="1400"/>
                </a:spcBef>
                <a:spcAft>
                  <a:spcPts val="600"/>
                </a:spcAft>
                <a:buFont typeface="Arial" pitchFamily="34" charset="0"/>
                <a:buChar char="•"/>
                <a:defRPr sz="2800" kern="1200">
                  <a:solidFill>
                    <a:srgbClr val="2104CC"/>
                  </a:solidFill>
                  <a:latin typeface="+mj-lt"/>
                  <a:ea typeface="+mn-ea"/>
                  <a:cs typeface="+mn-cs"/>
                </a:defRPr>
              </a:lvl1pPr>
              <a:lvl2pPr marL="360363" indent="-360363" algn="l" rtl="0" eaLnBrk="0" fontAlgn="base" hangingPunct="0">
                <a:lnSpc>
                  <a:spcPts val="2000"/>
                </a:lnSpc>
                <a:spcBef>
                  <a:spcPts val="1400"/>
                </a:spcBef>
                <a:spcAft>
                  <a:spcPts val="600"/>
                </a:spcAft>
                <a:buSzPct val="90000"/>
                <a:buFont typeface="Arial" pitchFamily="34" charset="0"/>
                <a:buChar char="•"/>
                <a:defRPr sz="2800" kern="1200">
                  <a:solidFill>
                    <a:srgbClr val="2104CC"/>
                  </a:solidFill>
                  <a:latin typeface="+mj-lt"/>
                  <a:ea typeface="+mn-ea"/>
                  <a:cs typeface="+mn-cs"/>
                </a:defRPr>
              </a:lvl2pPr>
              <a:lvl3pPr marL="704850" indent="-342900" algn="l" rtl="0" eaLnBrk="0" fontAlgn="base" hangingPunct="0">
                <a:lnSpc>
                  <a:spcPts val="2000"/>
                </a:lnSpc>
                <a:spcBef>
                  <a:spcPts val="1400"/>
                </a:spcBef>
                <a:spcAft>
                  <a:spcPts val="600"/>
                </a:spcAft>
                <a:buSzPct val="36000"/>
                <a:buFont typeface="Wingdings" pitchFamily="2" charset="2"/>
                <a:buChar char="§"/>
                <a:defRPr sz="2800" kern="1200">
                  <a:solidFill>
                    <a:srgbClr val="2104CC"/>
                  </a:solidFill>
                  <a:latin typeface="+mj-lt"/>
                  <a:ea typeface="+mn-ea"/>
                  <a:cs typeface="+mn-cs"/>
                </a:defRPr>
              </a:lvl3pPr>
              <a:lvl4pPr marL="1009650" indent="-238125" algn="l" rtl="0" eaLnBrk="0" fontAlgn="base" hangingPunct="0">
                <a:lnSpc>
                  <a:spcPts val="2000"/>
                </a:lnSpc>
                <a:spcBef>
                  <a:spcPts val="1400"/>
                </a:spcBef>
                <a:spcAft>
                  <a:spcPts val="600"/>
                </a:spcAft>
                <a:buClr>
                  <a:srgbClr val="666666"/>
                </a:buClr>
                <a:buSzPct val="36000"/>
                <a:buFont typeface="Arial" pitchFamily="34" charset="0"/>
                <a:buChar char="•"/>
                <a:defRPr sz="2800" kern="1200">
                  <a:solidFill>
                    <a:srgbClr val="2104CC"/>
                  </a:solidFill>
                  <a:latin typeface="+mj-lt"/>
                  <a:ea typeface="+mn-ea"/>
                  <a:cs typeface="+mn-cs"/>
                </a:defRPr>
              </a:lvl4pPr>
              <a:lvl5pPr marL="1133475" indent="-114300" algn="l" rtl="0" eaLnBrk="0" fontAlgn="base" hangingPunct="0">
                <a:lnSpc>
                  <a:spcPts val="2000"/>
                </a:lnSpc>
                <a:spcBef>
                  <a:spcPts val="1400"/>
                </a:spcBef>
                <a:spcAft>
                  <a:spcPts val="600"/>
                </a:spcAft>
                <a:buClr>
                  <a:srgbClr val="666666"/>
                </a:buClr>
                <a:buFont typeface="Arial" charset="0"/>
                <a:buChar char="-"/>
                <a:defRPr sz="2800" kern="1200">
                  <a:solidFill>
                    <a:srgbClr val="2104CC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None/>
              </a:pPr>
              <a:r>
                <a:rPr lang="en-US" altLang="en-US" sz="2000" dirty="0" smtClean="0">
                  <a:solidFill>
                    <a:srgbClr val="0000CC"/>
                  </a:solidFill>
                </a:rPr>
                <a:t>Mean // flow</a:t>
              </a:r>
              <a:endParaRPr lang="en-US" altLang="en-US" dirty="0" smtClean="0">
                <a:solidFill>
                  <a:srgbClr val="0000CC"/>
                </a:solidFill>
              </a:endParaRPr>
            </a:p>
          </p:txBody>
        </p:sp>
        <p:cxnSp>
          <p:nvCxnSpPr>
            <p:cNvPr id="60" name="Connecteur droit avec flèche 59"/>
            <p:cNvCxnSpPr/>
            <p:nvPr/>
          </p:nvCxnSpPr>
          <p:spPr>
            <a:xfrm flipV="1">
              <a:off x="3165986" y="3903781"/>
              <a:ext cx="418391" cy="4492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3"/>
            <p:cNvSpPr txBox="1">
              <a:spLocks noChangeArrowheads="1"/>
            </p:cNvSpPr>
            <p:nvPr/>
          </p:nvSpPr>
          <p:spPr bwMode="auto">
            <a:xfrm>
              <a:off x="1156347" y="4390955"/>
              <a:ext cx="2428030" cy="396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487" tIns="44450" rIns="90487" bIns="4445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ts val="1400"/>
                </a:spcBef>
                <a:spcAft>
                  <a:spcPts val="600"/>
                </a:spcAft>
                <a:buFont typeface="Arial" pitchFamily="34" charset="0"/>
                <a:buChar char="•"/>
                <a:defRPr sz="2800" kern="1200">
                  <a:solidFill>
                    <a:srgbClr val="2104CC"/>
                  </a:solidFill>
                  <a:latin typeface="+mj-lt"/>
                  <a:ea typeface="+mn-ea"/>
                  <a:cs typeface="+mn-cs"/>
                </a:defRPr>
              </a:lvl1pPr>
              <a:lvl2pPr marL="360363" indent="-360363" algn="l" rtl="0" eaLnBrk="0" fontAlgn="base" hangingPunct="0">
                <a:lnSpc>
                  <a:spcPts val="2000"/>
                </a:lnSpc>
                <a:spcBef>
                  <a:spcPts val="1400"/>
                </a:spcBef>
                <a:spcAft>
                  <a:spcPts val="600"/>
                </a:spcAft>
                <a:buSzPct val="90000"/>
                <a:buFont typeface="Arial" pitchFamily="34" charset="0"/>
                <a:buChar char="•"/>
                <a:defRPr sz="2800" kern="1200">
                  <a:solidFill>
                    <a:srgbClr val="2104CC"/>
                  </a:solidFill>
                  <a:latin typeface="+mj-lt"/>
                  <a:ea typeface="+mn-ea"/>
                  <a:cs typeface="+mn-cs"/>
                </a:defRPr>
              </a:lvl2pPr>
              <a:lvl3pPr marL="704850" indent="-342900" algn="l" rtl="0" eaLnBrk="0" fontAlgn="base" hangingPunct="0">
                <a:lnSpc>
                  <a:spcPts val="2000"/>
                </a:lnSpc>
                <a:spcBef>
                  <a:spcPts val="1400"/>
                </a:spcBef>
                <a:spcAft>
                  <a:spcPts val="600"/>
                </a:spcAft>
                <a:buSzPct val="36000"/>
                <a:buFont typeface="Wingdings" pitchFamily="2" charset="2"/>
                <a:buChar char="§"/>
                <a:defRPr sz="2800" kern="1200">
                  <a:solidFill>
                    <a:srgbClr val="2104CC"/>
                  </a:solidFill>
                  <a:latin typeface="+mj-lt"/>
                  <a:ea typeface="+mn-ea"/>
                  <a:cs typeface="+mn-cs"/>
                </a:defRPr>
              </a:lvl3pPr>
              <a:lvl4pPr marL="1009650" indent="-238125" algn="l" rtl="0" eaLnBrk="0" fontAlgn="base" hangingPunct="0">
                <a:lnSpc>
                  <a:spcPts val="2000"/>
                </a:lnSpc>
                <a:spcBef>
                  <a:spcPts val="1400"/>
                </a:spcBef>
                <a:spcAft>
                  <a:spcPts val="600"/>
                </a:spcAft>
                <a:buClr>
                  <a:srgbClr val="666666"/>
                </a:buClr>
                <a:buSzPct val="36000"/>
                <a:buFont typeface="Arial" pitchFamily="34" charset="0"/>
                <a:buChar char="•"/>
                <a:defRPr sz="2800" kern="1200">
                  <a:solidFill>
                    <a:srgbClr val="2104CC"/>
                  </a:solidFill>
                  <a:latin typeface="+mj-lt"/>
                  <a:ea typeface="+mn-ea"/>
                  <a:cs typeface="+mn-cs"/>
                </a:defRPr>
              </a:lvl4pPr>
              <a:lvl5pPr marL="1133475" indent="-114300" algn="l" rtl="0" eaLnBrk="0" fontAlgn="base" hangingPunct="0">
                <a:lnSpc>
                  <a:spcPts val="2000"/>
                </a:lnSpc>
                <a:spcBef>
                  <a:spcPts val="1400"/>
                </a:spcBef>
                <a:spcAft>
                  <a:spcPts val="600"/>
                </a:spcAft>
                <a:buClr>
                  <a:srgbClr val="666666"/>
                </a:buClr>
                <a:buFont typeface="Arial" charset="0"/>
                <a:buChar char="-"/>
                <a:defRPr sz="2800" kern="1200">
                  <a:solidFill>
                    <a:srgbClr val="2104CC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None/>
              </a:pPr>
              <a:r>
                <a:rPr lang="fr-FR" altLang="en-US" sz="2000" dirty="0" smtClean="0">
                  <a:solidFill>
                    <a:srgbClr val="0000CC"/>
                  </a:solidFill>
                  <a:sym typeface="Symbol"/>
                </a:rPr>
                <a:t> pressure </a:t>
              </a:r>
              <a:r>
                <a:rPr lang="fr-FR" altLang="en-US" sz="2000" dirty="0" smtClean="0">
                  <a:solidFill>
                    <a:srgbClr val="0000CC"/>
                  </a:solidFill>
                </a:rPr>
                <a:t>gradient</a:t>
              </a:r>
              <a:endParaRPr lang="fr-FR" altLang="en-US" dirty="0" smtClean="0">
                <a:solidFill>
                  <a:srgbClr val="0000CC"/>
                </a:solidFill>
              </a:endParaRPr>
            </a:p>
          </p:txBody>
        </p:sp>
        <p:sp>
          <p:nvSpPr>
            <p:cNvPr id="62" name="Ellipse 61"/>
            <p:cNvSpPr/>
            <p:nvPr/>
          </p:nvSpPr>
          <p:spPr>
            <a:xfrm>
              <a:off x="4195668" y="3227690"/>
              <a:ext cx="1436969" cy="95739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Ellipse 62"/>
            <p:cNvSpPr/>
            <p:nvPr/>
          </p:nvSpPr>
          <p:spPr>
            <a:xfrm>
              <a:off x="3584377" y="3425084"/>
              <a:ext cx="549608" cy="52766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ZoneTexte 21"/>
          <p:cNvSpPr txBox="1"/>
          <p:nvPr/>
        </p:nvSpPr>
        <p:spPr>
          <a:xfrm>
            <a:off x="6948264" y="5079859"/>
            <a:ext cx="504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/>
              </a:rPr>
              <a:t>R</a:t>
            </a:r>
            <a:endParaRPr lang="en-US" baseline="-25000" dirty="0"/>
          </a:p>
        </p:txBody>
      </p:sp>
      <p:sp>
        <p:nvSpPr>
          <p:cNvPr id="23" name="ZoneTexte 22"/>
          <p:cNvSpPr txBox="1"/>
          <p:nvPr/>
        </p:nvSpPr>
        <p:spPr>
          <a:xfrm>
            <a:off x="5043875" y="3107954"/>
            <a:ext cx="3376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/>
              </a:rPr>
              <a:t>Z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64260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11"/>
          <p:cNvSpPr txBox="1">
            <a:spLocks/>
          </p:cNvSpPr>
          <p:nvPr/>
        </p:nvSpPr>
        <p:spPr bwMode="auto">
          <a:xfrm>
            <a:off x="169491" y="2637927"/>
            <a:ext cx="828290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GB" sz="2000" dirty="0" smtClean="0">
              <a:solidFill>
                <a:srgbClr val="0F0FBD"/>
              </a:solidFill>
              <a:sym typeface="Symbol"/>
            </a:endParaRPr>
          </a:p>
          <a:p>
            <a:pPr marL="0" lvl="1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GB" sz="2000" dirty="0">
              <a:solidFill>
                <a:srgbClr val="0F0FBD"/>
              </a:solidFill>
              <a:sym typeface="Symbol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dirty="0"/>
              <a:t>A</a:t>
            </a:r>
            <a:r>
              <a:rPr lang="en-GB" dirty="0" smtClean="0"/>
              <a:t>ccumulation is expected in the isothermal case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15</a:t>
            </a:fld>
            <a:endParaRPr lang="fr-FR" dirty="0"/>
          </a:p>
        </p:txBody>
      </p:sp>
      <p:grpSp>
        <p:nvGrpSpPr>
          <p:cNvPr id="9" name="Groupe 8"/>
          <p:cNvGrpSpPr/>
          <p:nvPr/>
        </p:nvGrpSpPr>
        <p:grpSpPr>
          <a:xfrm>
            <a:off x="4180009" y="2216135"/>
            <a:ext cx="4703021" cy="3112036"/>
            <a:chOff x="5191125" y="1036051"/>
            <a:chExt cx="4703021" cy="3112036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502"/>
            <a:stretch/>
          </p:blipFill>
          <p:spPr bwMode="auto">
            <a:xfrm>
              <a:off x="5191125" y="1036051"/>
              <a:ext cx="4703021" cy="3112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Espace réservé du contenu 11"/>
            <p:cNvSpPr txBox="1">
              <a:spLocks/>
            </p:cNvSpPr>
            <p:nvPr/>
          </p:nvSpPr>
          <p:spPr bwMode="auto">
            <a:xfrm>
              <a:off x="8407003" y="2638085"/>
              <a:ext cx="1068307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923925" algn="l" rtl="0" eaLnBrk="1" fontAlgn="base" hangingPunct="1">
                <a:spcBef>
                  <a:spcPct val="0"/>
                </a:spcBef>
                <a:spcAft>
                  <a:spcPts val="400"/>
                </a:spcAft>
                <a:buFont typeface="Arial" charset="0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360363" indent="-360363" algn="l" rtl="0" eaLnBrk="1" fontAlgn="base" hangingPunct="1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SzPct val="90000"/>
                <a:buBlip>
                  <a:blip r:embed="rId3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361950" algn="l" rtl="0" eaLnBrk="1" fontAlgn="base" hangingPunct="1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SzPct val="36000"/>
                <a:buFont typeface="Arial" charset="0"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1009650" indent="-238125" algn="l" rtl="0" eaLnBrk="1" fontAlgn="base" hangingPunct="1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SzPct val="36000"/>
                <a:buBlip>
                  <a:blip r:embed="rId4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1133475" indent="-114300" algn="l" rtl="0" eaLnBrk="1" fontAlgn="base" hangingPunct="1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lnSpc>
                  <a:spcPct val="100000"/>
                </a:lnSpc>
                <a:buNone/>
              </a:pPr>
              <a:r>
                <a:rPr lang="fr-FR" err="1" smtClean="0">
                  <a:solidFill>
                    <a:srgbClr val="008000"/>
                  </a:solidFill>
                  <a:cs typeface="Calibri" panose="020F0502020204030204" pitchFamily="34" charset="0"/>
                </a:rPr>
                <a:t>n</a:t>
              </a:r>
              <a:r>
                <a:rPr lang="fr-FR" baseline="-25000" err="1" smtClean="0">
                  <a:solidFill>
                    <a:srgbClr val="008000"/>
                  </a:solidFill>
                  <a:cs typeface="Calibri" panose="020F0502020204030204" pitchFamily="34" charset="0"/>
                </a:rPr>
                <a:t>He</a:t>
              </a:r>
              <a:r>
                <a:rPr lang="fr-FR" smtClean="0">
                  <a:solidFill>
                    <a:srgbClr val="008000"/>
                  </a:solidFill>
                  <a:cs typeface="Calibri" panose="020F0502020204030204" pitchFamily="34" charset="0"/>
                </a:rPr>
                <a:t> source</a:t>
              </a:r>
              <a:endParaRPr lang="fr-FR" smtClean="0">
                <a:solidFill>
                  <a:srgbClr val="008000"/>
                </a:solidFill>
                <a:cs typeface="Calibri" panose="020F0502020204030204" pitchFamily="34" charset="0"/>
                <a:sym typeface="Symbol"/>
              </a:endParaRPr>
            </a:p>
          </p:txBody>
        </p:sp>
        <p:sp>
          <p:nvSpPr>
            <p:cNvPr id="13" name="Flèche vers le bas 12"/>
            <p:cNvSpPr/>
            <p:nvPr/>
          </p:nvSpPr>
          <p:spPr>
            <a:xfrm>
              <a:off x="8742190" y="2956314"/>
              <a:ext cx="373080" cy="472686"/>
            </a:xfrm>
            <a:prstGeom prst="downArrow">
              <a:avLst/>
            </a:prstGeom>
            <a:solidFill>
              <a:srgbClr val="008000">
                <a:alpha val="50196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Espace réservé du contenu 11"/>
            <p:cNvSpPr txBox="1">
              <a:spLocks/>
            </p:cNvSpPr>
            <p:nvPr/>
          </p:nvSpPr>
          <p:spPr bwMode="auto">
            <a:xfrm>
              <a:off x="5562687" y="1628800"/>
              <a:ext cx="1080120" cy="276999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923925" algn="l" rtl="0" eaLnBrk="1" fontAlgn="base" hangingPunct="1">
                <a:spcBef>
                  <a:spcPct val="0"/>
                </a:spcBef>
                <a:spcAft>
                  <a:spcPts val="400"/>
                </a:spcAft>
                <a:buFont typeface="Arial" charset="0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360363" indent="-360363" algn="l" rtl="0" eaLnBrk="1" fontAlgn="base" hangingPunct="1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SzPct val="90000"/>
                <a:buBlip>
                  <a:blip r:embed="rId3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361950" algn="l" rtl="0" eaLnBrk="1" fontAlgn="base" hangingPunct="1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SzPct val="36000"/>
                <a:buFont typeface="Arial" charset="0"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1009650" indent="-238125" algn="l" rtl="0" eaLnBrk="1" fontAlgn="base" hangingPunct="1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SzPct val="36000"/>
                <a:buBlip>
                  <a:blip r:embed="rId4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1133475" indent="-114300" algn="l" rtl="0" eaLnBrk="1" fontAlgn="base" hangingPunct="1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>
                <a:lnSpc>
                  <a:spcPct val="100000"/>
                </a:lnSpc>
                <a:buNone/>
              </a:pPr>
              <a:r>
                <a:rPr lang="fr-FR" sz="1800" smtClean="0">
                  <a:solidFill>
                    <a:schemeClr val="tx2"/>
                  </a:solidFill>
                  <a:cs typeface="Calibri" panose="020F0502020204030204" pitchFamily="34" charset="0"/>
                </a:rPr>
                <a:t>n</a:t>
              </a:r>
              <a:r>
                <a:rPr lang="fr-FR" sz="1800" baseline="-25000" smtClean="0">
                  <a:solidFill>
                    <a:schemeClr val="tx2"/>
                  </a:solidFill>
                  <a:cs typeface="Calibri" panose="020F0502020204030204" pitchFamily="34" charset="0"/>
                </a:rPr>
                <a:t>He</a:t>
              </a:r>
              <a:r>
                <a:rPr lang="fr-FR" sz="1800" smtClean="0">
                  <a:solidFill>
                    <a:schemeClr val="tx2"/>
                  </a:solidFill>
                  <a:cs typeface="Calibri" panose="020F0502020204030204" pitchFamily="34" charset="0"/>
                </a:rPr>
                <a:t>(t</a:t>
              </a:r>
              <a:r>
                <a:rPr lang="fr-FR" sz="1800" baseline="-25000">
                  <a:solidFill>
                    <a:schemeClr val="tx2"/>
                  </a:solidFill>
                  <a:cs typeface="Calibri" panose="020F0502020204030204" pitchFamily="34" charset="0"/>
                </a:rPr>
                <a:t>end</a:t>
              </a:r>
              <a:r>
                <a:rPr lang="fr-FR" sz="1800" smtClean="0">
                  <a:solidFill>
                    <a:schemeClr val="tx2"/>
                  </a:solidFill>
                  <a:cs typeface="Calibri" panose="020F0502020204030204" pitchFamily="34" charset="0"/>
                </a:rPr>
                <a:t>)</a:t>
              </a:r>
              <a:endParaRPr lang="fr-FR" sz="1800" smtClean="0">
                <a:solidFill>
                  <a:schemeClr val="tx2"/>
                </a:solidFill>
                <a:cs typeface="Calibri" panose="020F0502020204030204" pitchFamily="34" charset="0"/>
                <a:sym typeface="Symbol"/>
              </a:endParaRPr>
            </a:p>
          </p:txBody>
        </p:sp>
        <p:sp>
          <p:nvSpPr>
            <p:cNvPr id="15" name="Espace réservé du contenu 11"/>
            <p:cNvSpPr txBox="1">
              <a:spLocks/>
            </p:cNvSpPr>
            <p:nvPr/>
          </p:nvSpPr>
          <p:spPr bwMode="auto">
            <a:xfrm>
              <a:off x="5598691" y="2863969"/>
              <a:ext cx="1080120" cy="276999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923925" algn="l" rtl="0" eaLnBrk="1" fontAlgn="base" hangingPunct="1">
                <a:spcBef>
                  <a:spcPct val="0"/>
                </a:spcBef>
                <a:spcAft>
                  <a:spcPts val="400"/>
                </a:spcAft>
                <a:buFont typeface="Arial" charset="0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360363" indent="-360363" algn="l" rtl="0" eaLnBrk="1" fontAlgn="base" hangingPunct="1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SzPct val="90000"/>
                <a:buBlip>
                  <a:blip r:embed="rId3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361950" algn="l" rtl="0" eaLnBrk="1" fontAlgn="base" hangingPunct="1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SzPct val="36000"/>
                <a:buFont typeface="Arial" charset="0"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1009650" indent="-238125" algn="l" rtl="0" eaLnBrk="1" fontAlgn="base" hangingPunct="1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SzPct val="36000"/>
                <a:buBlip>
                  <a:blip r:embed="rId4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1133475" indent="-114300" algn="l" rtl="0" eaLnBrk="1" fontAlgn="base" hangingPunct="1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>
                <a:lnSpc>
                  <a:spcPct val="100000"/>
                </a:lnSpc>
                <a:buNone/>
              </a:pPr>
              <a:r>
                <a:rPr lang="fr-FR" sz="1800" smtClean="0">
                  <a:solidFill>
                    <a:srgbClr val="0000FF"/>
                  </a:solidFill>
                  <a:cs typeface="Calibri" panose="020F0502020204030204" pitchFamily="34" charset="0"/>
                </a:rPr>
                <a:t>n</a:t>
              </a:r>
              <a:r>
                <a:rPr lang="fr-FR" sz="1800" baseline="-25000" smtClean="0">
                  <a:solidFill>
                    <a:srgbClr val="0000FF"/>
                  </a:solidFill>
                  <a:cs typeface="Calibri" panose="020F0502020204030204" pitchFamily="34" charset="0"/>
                </a:rPr>
                <a:t>D</a:t>
              </a:r>
              <a:r>
                <a:rPr lang="fr-FR" sz="1800" smtClean="0">
                  <a:solidFill>
                    <a:srgbClr val="0000FF"/>
                  </a:solidFill>
                  <a:cs typeface="Calibri" panose="020F0502020204030204" pitchFamily="34" charset="0"/>
                </a:rPr>
                <a:t>(t</a:t>
              </a:r>
              <a:r>
                <a:rPr lang="fr-FR" sz="1800" baseline="-25000" smtClean="0">
                  <a:solidFill>
                    <a:srgbClr val="0000FF"/>
                  </a:solidFill>
                  <a:cs typeface="Calibri" panose="020F0502020204030204" pitchFamily="34" charset="0"/>
                </a:rPr>
                <a:t>end</a:t>
              </a:r>
              <a:r>
                <a:rPr lang="fr-FR" sz="1800" smtClean="0">
                  <a:solidFill>
                    <a:srgbClr val="0000FF"/>
                  </a:solidFill>
                  <a:cs typeface="Calibri" panose="020F0502020204030204" pitchFamily="34" charset="0"/>
                </a:rPr>
                <a:t>)</a:t>
              </a:r>
              <a:endParaRPr lang="fr-FR" sz="1800" smtClean="0">
                <a:solidFill>
                  <a:srgbClr val="0000FF"/>
                </a:solidFill>
                <a:cs typeface="Calibri" panose="020F0502020204030204" pitchFamily="34" charset="0"/>
                <a:sym typeface="Symbol"/>
              </a:endParaRPr>
            </a:p>
          </p:txBody>
        </p:sp>
        <p:sp>
          <p:nvSpPr>
            <p:cNvPr id="17" name="Espace réservé du contenu 11"/>
            <p:cNvSpPr txBox="1">
              <a:spLocks/>
            </p:cNvSpPr>
            <p:nvPr/>
          </p:nvSpPr>
          <p:spPr bwMode="auto">
            <a:xfrm>
              <a:off x="6246763" y="1437456"/>
              <a:ext cx="1222847" cy="49244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923925" algn="l" rtl="0" eaLnBrk="1" fontAlgn="base" hangingPunct="1">
                <a:spcBef>
                  <a:spcPct val="0"/>
                </a:spcBef>
                <a:spcAft>
                  <a:spcPts val="400"/>
                </a:spcAft>
                <a:buFont typeface="Arial" charset="0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360363" indent="-360363" algn="l" rtl="0" eaLnBrk="1" fontAlgn="base" hangingPunct="1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SzPct val="90000"/>
                <a:buBlip>
                  <a:blip r:embed="rId3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361950" algn="l" rtl="0" eaLnBrk="1" fontAlgn="base" hangingPunct="1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SzPct val="36000"/>
                <a:buFont typeface="Arial" charset="0"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1009650" indent="-238125" algn="l" rtl="0" eaLnBrk="1" fontAlgn="base" hangingPunct="1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SzPct val="36000"/>
                <a:buBlip>
                  <a:blip r:embed="rId4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1133475" indent="-114300" algn="l" rtl="0" eaLnBrk="1" fontAlgn="base" hangingPunct="1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r">
                <a:lnSpc>
                  <a:spcPct val="100000"/>
                </a:lnSpc>
                <a:buNone/>
              </a:pPr>
              <a:r>
                <a:rPr lang="fr-FR" b="1" dirty="0" smtClean="0">
                  <a:solidFill>
                    <a:schemeClr val="accent4"/>
                  </a:solidFill>
                  <a:cs typeface="Calibri" panose="020F0502020204030204" pitchFamily="34" charset="0"/>
                  <a:sym typeface="Symbol"/>
                </a:rPr>
                <a:t>Target He profile</a:t>
              </a:r>
            </a:p>
          </p:txBody>
        </p:sp>
      </p:grpSp>
      <p:sp>
        <p:nvSpPr>
          <p:cNvPr id="18" name="Espace réservé du contenu 11"/>
          <p:cNvSpPr txBox="1">
            <a:spLocks/>
          </p:cNvSpPr>
          <p:nvPr/>
        </p:nvSpPr>
        <p:spPr bwMode="auto">
          <a:xfrm>
            <a:off x="271736" y="1198790"/>
            <a:ext cx="8282904" cy="358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F0FBD"/>
                </a:solidFill>
                <a:sym typeface="Symbol"/>
              </a:rPr>
              <a:t>Particle flux</a:t>
            </a:r>
            <a:endParaRPr lang="en-GB" sz="2000" dirty="0">
              <a:solidFill>
                <a:srgbClr val="0F0FBD"/>
              </a:solidFill>
              <a:sym typeface="Symbol"/>
            </a:endParaRPr>
          </a:p>
        </p:txBody>
      </p:sp>
      <p:sp>
        <p:nvSpPr>
          <p:cNvPr id="19" name="Espace réservé du contenu 11"/>
          <p:cNvSpPr txBox="1">
            <a:spLocks/>
          </p:cNvSpPr>
          <p:nvPr/>
        </p:nvSpPr>
        <p:spPr bwMode="auto">
          <a:xfrm>
            <a:off x="169490" y="2101970"/>
            <a:ext cx="3769891" cy="437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F0FBD"/>
                </a:solidFill>
                <a:sym typeface="Symbol"/>
              </a:rPr>
              <a:t>Steady-state</a:t>
            </a:r>
          </a:p>
          <a:p>
            <a:pPr marL="265113" lvl="1" indent="-265113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endParaRPr lang="en-GB" sz="2000" dirty="0">
              <a:solidFill>
                <a:srgbClr val="0F0FBD"/>
              </a:solidFill>
              <a:sym typeface="Symbol"/>
            </a:endParaRPr>
          </a:p>
          <a:p>
            <a:pPr marL="265113" lvl="1" indent="-265113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endParaRPr lang="en-GB" sz="2000" dirty="0" smtClean="0">
              <a:solidFill>
                <a:srgbClr val="0F0FBD"/>
              </a:solidFill>
              <a:sym typeface="Symbol"/>
            </a:endParaRPr>
          </a:p>
          <a:p>
            <a:pPr marL="0" lvl="1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dirty="0">
                <a:solidFill>
                  <a:srgbClr val="0F0FBD"/>
                </a:solidFill>
                <a:sym typeface="Symbol"/>
              </a:rPr>
              <a:t>→ </a:t>
            </a:r>
            <a:r>
              <a:rPr lang="en-GB" sz="2000" dirty="0" smtClean="0">
                <a:solidFill>
                  <a:srgbClr val="FF0000"/>
                </a:solidFill>
                <a:sym typeface="Symbol"/>
              </a:rPr>
              <a:t>accumulation due to ion density gradient </a:t>
            </a:r>
          </a:p>
          <a:p>
            <a:pPr marL="1587" lvl="2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en-GB" sz="2000" dirty="0">
                <a:solidFill>
                  <a:srgbClr val="0F0FBD"/>
                </a:solidFill>
                <a:sym typeface="Symbol"/>
              </a:rPr>
              <a:t>→ </a:t>
            </a:r>
            <a:r>
              <a:rPr lang="en-GB" sz="2000" dirty="0" smtClean="0">
                <a:solidFill>
                  <a:srgbClr val="0F0FBD"/>
                </a:solidFill>
                <a:sym typeface="Symbol"/>
              </a:rPr>
              <a:t>potential issue in ITER</a:t>
            </a:r>
            <a:r>
              <a:rPr lang="en-GB" sz="2000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en-GB" sz="2000" dirty="0" smtClean="0">
                <a:solidFill>
                  <a:srgbClr val="0F0FBD"/>
                </a:solidFill>
                <a:sym typeface="Symbol"/>
              </a:rPr>
              <a:t>: tungsten charge number </a:t>
            </a:r>
            <a:r>
              <a:rPr lang="en-GB" sz="2000" dirty="0">
                <a:solidFill>
                  <a:srgbClr val="0F0FBD"/>
                </a:solidFill>
                <a:sym typeface="Symbol"/>
              </a:rPr>
              <a:t>Z</a:t>
            </a:r>
            <a:r>
              <a:rPr lang="en-GB" sz="2000" dirty="0" smtClean="0">
                <a:solidFill>
                  <a:srgbClr val="0F0FBD"/>
                </a:solidFill>
                <a:sym typeface="Symbol"/>
              </a:rPr>
              <a:t>40 for T20keV</a:t>
            </a:r>
            <a:endParaRPr lang="en-GB" sz="2000" dirty="0">
              <a:solidFill>
                <a:srgbClr val="0F0FBD"/>
              </a:solidFill>
              <a:sym typeface="Symbol"/>
            </a:endParaRPr>
          </a:p>
          <a:p>
            <a:pPr marL="265113" lvl="1" indent="-265113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endParaRPr lang="en-GB" sz="2000" dirty="0">
              <a:solidFill>
                <a:srgbClr val="0F0FBD"/>
              </a:solidFill>
              <a:sym typeface="Symbol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171751" y="1962944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Esteve</a:t>
            </a:r>
            <a:r>
              <a:rPr lang="en-US" sz="1600" dirty="0" smtClean="0"/>
              <a:t> EPS 15</a:t>
            </a:r>
            <a:endParaRPr lang="en-US" sz="1600" dirty="0"/>
          </a:p>
        </p:txBody>
      </p:sp>
      <p:sp>
        <p:nvSpPr>
          <p:cNvPr id="21" name="ZoneTexte 20"/>
          <p:cNvSpPr txBox="1"/>
          <p:nvPr/>
        </p:nvSpPr>
        <p:spPr>
          <a:xfrm>
            <a:off x="5777252" y="5173213"/>
            <a:ext cx="19538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/>
              </a:rPr>
              <a:t>Minor radius</a:t>
            </a:r>
            <a:endParaRPr lang="en-US" baseline="-25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963" y="980728"/>
            <a:ext cx="48863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808884"/>
            <a:ext cx="180022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4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48" y="1767238"/>
            <a:ext cx="406717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ce réservé du contenu 11"/>
          <p:cNvSpPr txBox="1">
            <a:spLocks/>
          </p:cNvSpPr>
          <p:nvPr/>
        </p:nvSpPr>
        <p:spPr bwMode="auto">
          <a:xfrm>
            <a:off x="210379" y="3068960"/>
            <a:ext cx="4464495" cy="302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5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FF0000"/>
                </a:solidFill>
                <a:sym typeface="Symbol"/>
              </a:rPr>
              <a:t>Collisional thermal force</a:t>
            </a:r>
            <a:r>
              <a:rPr lang="en-GB" sz="2000" dirty="0" smtClean="0">
                <a:solidFill>
                  <a:srgbClr val="0F0FBD"/>
                </a:solidFill>
                <a:sym typeface="Symbol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sym typeface="Symbol"/>
              </a:rPr>
              <a:t>Braginskii</a:t>
            </a:r>
            <a:r>
              <a:rPr lang="en-GB" dirty="0" smtClean="0">
                <a:solidFill>
                  <a:schemeClr val="tx1"/>
                </a:solidFill>
                <a:sym typeface="Symbol"/>
              </a:rPr>
              <a:t> 65, Rutherford 74</a:t>
            </a:r>
            <a:endParaRPr lang="en-GB" sz="2000" dirty="0" smtClean="0">
              <a:solidFill>
                <a:srgbClr val="0F0FBD"/>
              </a:solidFill>
              <a:sym typeface="Symbol"/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 smtClean="0">
              <a:solidFill>
                <a:srgbClr val="0F0FBD"/>
              </a:solidFill>
              <a:sym typeface="Symbol"/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F0FBD"/>
                </a:solidFill>
                <a:sym typeface="Symbol"/>
              </a:rPr>
              <a:t>Pfirsch-Schlüter convective cell of the heat flux + </a:t>
            </a:r>
            <a:r>
              <a:rPr lang="en-GB" sz="2000" dirty="0" smtClean="0">
                <a:solidFill>
                  <a:srgbClr val="FF0000"/>
                </a:solidFill>
                <a:sym typeface="Symbol"/>
              </a:rPr>
              <a:t>parallel Fourier law </a:t>
            </a:r>
            <a:r>
              <a:rPr lang="en-GB" sz="2000" dirty="0">
                <a:solidFill>
                  <a:srgbClr val="0F0FBD"/>
                </a:solidFill>
                <a:sym typeface="Symbol"/>
              </a:rPr>
              <a:t>→ </a:t>
            </a:r>
            <a:r>
              <a:rPr lang="en-GB" sz="2000" dirty="0" smtClean="0">
                <a:solidFill>
                  <a:srgbClr val="0F0FBD"/>
                </a:solidFill>
                <a:sym typeface="Symbol"/>
              </a:rPr>
              <a:t> </a:t>
            </a:r>
            <a:r>
              <a:rPr lang="en-GB" sz="2000" dirty="0" smtClean="0">
                <a:solidFill>
                  <a:srgbClr val="FF0000"/>
                </a:solidFill>
                <a:sym typeface="Symbol"/>
              </a:rPr>
              <a:t>modification of the perpendicular flux</a:t>
            </a:r>
            <a:endParaRPr lang="en-GB" sz="2000" dirty="0">
              <a:solidFill>
                <a:srgbClr val="0F0FBD"/>
              </a:solidFill>
              <a:sym typeface="Symbol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dirty="0" smtClean="0"/>
              <a:t>Picture changes with temperature gradient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16</a:t>
            </a:fld>
            <a:endParaRPr lang="fr-FR" dirty="0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5235921" y="5034196"/>
            <a:ext cx="3152503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V="1">
            <a:off x="5204105" y="2153876"/>
            <a:ext cx="0" cy="2880320"/>
          </a:xfrm>
          <a:prstGeom prst="line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e 5"/>
          <p:cNvGrpSpPr/>
          <p:nvPr/>
        </p:nvGrpSpPr>
        <p:grpSpPr>
          <a:xfrm>
            <a:off x="4674874" y="1739711"/>
            <a:ext cx="4322706" cy="3921537"/>
            <a:chOff x="4674874" y="1739711"/>
            <a:chExt cx="4322706" cy="3921537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66" t="10977" r="2766" b="1832"/>
            <a:stretch/>
          </p:blipFill>
          <p:spPr bwMode="auto">
            <a:xfrm>
              <a:off x="5007825" y="2275653"/>
              <a:ext cx="3989755" cy="3027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ZoneTexte 4"/>
            <p:cNvSpPr txBox="1"/>
            <p:nvPr/>
          </p:nvSpPr>
          <p:spPr>
            <a:xfrm>
              <a:off x="5532755" y="1739711"/>
              <a:ext cx="23762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ym typeface="Symbol"/>
                </a:rPr>
                <a:t>q</a:t>
              </a:r>
              <a:r>
                <a:rPr lang="en-US" sz="2400" baseline="-25000" dirty="0" smtClean="0">
                  <a:sym typeface="Symbol"/>
                </a:rPr>
                <a:t>//</a:t>
              </a:r>
              <a:r>
                <a:rPr lang="en-US" sz="2400" baseline="-25000" dirty="0" err="1" smtClean="0">
                  <a:sym typeface="Symbol"/>
                </a:rPr>
                <a:t>i</a:t>
              </a:r>
              <a:r>
                <a:rPr lang="en-US" sz="2400" dirty="0" smtClean="0">
                  <a:sym typeface="Symbol"/>
                </a:rPr>
                <a:t></a:t>
              </a:r>
              <a:r>
                <a:rPr lang="en-US" sz="2400" baseline="-25000" dirty="0" smtClean="0">
                  <a:sym typeface="Symbol"/>
                </a:rPr>
                <a:t>//</a:t>
              </a:r>
              <a:r>
                <a:rPr lang="en-US" sz="2400" dirty="0" err="1" smtClean="0">
                  <a:sym typeface="Symbol"/>
                </a:rPr>
                <a:t>T</a:t>
              </a:r>
              <a:r>
                <a:rPr lang="en-US" sz="2400" baseline="-25000" dirty="0" err="1" smtClean="0">
                  <a:sym typeface="Symbol"/>
                </a:rPr>
                <a:t>i</a:t>
              </a:r>
              <a:endParaRPr lang="en-US" sz="2400" baseline="-25000" dirty="0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6468859" y="5291916"/>
              <a:ext cx="50405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ym typeface="Symbol"/>
                </a:rPr>
                <a:t>R</a:t>
              </a:r>
              <a:endParaRPr lang="en-US" baseline="-25000" dirty="0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4674874" y="3538553"/>
              <a:ext cx="3376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ym typeface="Symbol"/>
                </a:rPr>
                <a:t>Z</a:t>
              </a:r>
              <a:endParaRPr lang="en-US" baseline="-25000" dirty="0"/>
            </a:p>
          </p:txBody>
        </p:sp>
      </p:grpSp>
      <p:cxnSp>
        <p:nvCxnSpPr>
          <p:cNvPr id="17" name="Connecteur droit avec flèche 16"/>
          <p:cNvCxnSpPr/>
          <p:nvPr/>
        </p:nvCxnSpPr>
        <p:spPr>
          <a:xfrm flipV="1">
            <a:off x="2049987" y="2756431"/>
            <a:ext cx="432048" cy="41027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/>
          <p:cNvSpPr/>
          <p:nvPr/>
        </p:nvSpPr>
        <p:spPr>
          <a:xfrm>
            <a:off x="1869967" y="2228771"/>
            <a:ext cx="1224136" cy="5276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72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28" y="1601166"/>
            <a:ext cx="64293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ce réservé du contenu 11"/>
          <p:cNvSpPr txBox="1">
            <a:spLocks/>
          </p:cNvSpPr>
          <p:nvPr/>
        </p:nvSpPr>
        <p:spPr bwMode="auto">
          <a:xfrm>
            <a:off x="0" y="2861383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5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F0FBD"/>
                </a:solidFill>
                <a:sym typeface="Symbol"/>
              </a:rPr>
              <a:t>Standard collisional value (ions weakly collisional) </a:t>
            </a:r>
            <a:r>
              <a:rPr lang="en-GB" sz="2000" b="1" dirty="0" smtClean="0">
                <a:solidFill>
                  <a:srgbClr val="FF0000"/>
                </a:solidFill>
                <a:sym typeface="Symbol"/>
              </a:rPr>
              <a:t>H = -1/2</a:t>
            </a:r>
            <a:r>
              <a:rPr lang="en-GB" sz="2000" b="1" dirty="0" smtClean="0">
                <a:solidFill>
                  <a:srgbClr val="0F0FBD"/>
                </a:solidFill>
                <a:sym typeface="Symbol"/>
              </a:rPr>
              <a:t>  </a:t>
            </a:r>
            <a:r>
              <a:rPr lang="en-GB" dirty="0" err="1" smtClean="0">
                <a:solidFill>
                  <a:schemeClr val="tx1"/>
                </a:solidFill>
                <a:sym typeface="Symbol"/>
              </a:rPr>
              <a:t>Hirshman</a:t>
            </a:r>
            <a:r>
              <a:rPr lang="en-GB" dirty="0" smtClean="0">
                <a:solidFill>
                  <a:schemeClr val="tx1"/>
                </a:solidFill>
                <a:sym typeface="Symbol"/>
              </a:rPr>
              <a:t> </a:t>
            </a:r>
            <a:r>
              <a:rPr lang="en-GB" dirty="0">
                <a:solidFill>
                  <a:schemeClr val="tx1"/>
                </a:solidFill>
                <a:sym typeface="Symbol"/>
              </a:rPr>
              <a:t>76</a:t>
            </a:r>
            <a:r>
              <a:rPr lang="en-GB" sz="1800" dirty="0">
                <a:solidFill>
                  <a:srgbClr val="0F0FBD"/>
                </a:solidFill>
                <a:sym typeface="Symbol"/>
              </a:rPr>
              <a:t> </a:t>
            </a:r>
            <a:endParaRPr lang="en-GB" dirty="0" smtClean="0">
              <a:solidFill>
                <a:srgbClr val="0F0FBD"/>
              </a:solidFill>
              <a:sym typeface="Symbol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dirty="0" smtClean="0"/>
              <a:t>Thermal </a:t>
            </a:r>
            <a:r>
              <a:rPr lang="en-GB" dirty="0"/>
              <a:t>screening </a:t>
            </a:r>
            <a:r>
              <a:rPr lang="en-GB" dirty="0" smtClean="0"/>
              <a:t>prevents accumulation if the ion temperature gradient is large enough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17</a:t>
            </a:fld>
            <a:endParaRPr lang="fr-FR" dirty="0"/>
          </a:p>
        </p:txBody>
      </p:sp>
      <p:sp>
        <p:nvSpPr>
          <p:cNvPr id="13" name="Ellipse 12"/>
          <p:cNvSpPr/>
          <p:nvPr/>
        </p:nvSpPr>
        <p:spPr>
          <a:xfrm>
            <a:off x="5055586" y="1769033"/>
            <a:ext cx="288032" cy="4834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5894149" y="2252449"/>
            <a:ext cx="2376264" cy="60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ts val="1400"/>
              </a:spcBef>
              <a:spcAft>
                <a:spcPts val="600"/>
              </a:spcAft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SzPct val="90000"/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2pPr>
            <a:lvl3pPr marL="704850" indent="-342900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SzPct val="36000"/>
              <a:buFont typeface="Wingdings" pitchFamily="2" charset="2"/>
              <a:buChar char="§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Clr>
                <a:srgbClr val="666666"/>
              </a:buClr>
              <a:buSzPct val="36000"/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Clr>
                <a:srgbClr val="666666"/>
              </a:buClr>
              <a:buFont typeface="Arial" charset="0"/>
              <a:buChar char="-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fr-FR" altLang="en-US" dirty="0" smtClean="0"/>
              <a:t> </a:t>
            </a:r>
            <a:r>
              <a:rPr lang="fr-FR" altLang="en-US" sz="2000" dirty="0" smtClean="0">
                <a:solidFill>
                  <a:srgbClr val="FF0000"/>
                </a:solidFill>
              </a:rPr>
              <a:t>Screening factor</a:t>
            </a:r>
            <a:endParaRPr lang="fr-FR" altLang="en-US" dirty="0" smtClean="0">
              <a:solidFill>
                <a:srgbClr val="FF0000"/>
              </a:solidFill>
            </a:endParaRPr>
          </a:p>
        </p:txBody>
      </p:sp>
      <p:cxnSp>
        <p:nvCxnSpPr>
          <p:cNvPr id="15" name="Connecteur droit avec flèche 14"/>
          <p:cNvCxnSpPr/>
          <p:nvPr/>
        </p:nvCxnSpPr>
        <p:spPr>
          <a:xfrm flipH="1" flipV="1">
            <a:off x="5343618" y="2252450"/>
            <a:ext cx="410258" cy="15622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space réservé du contenu 11"/>
          <p:cNvSpPr txBox="1">
            <a:spLocks/>
          </p:cNvSpPr>
          <p:nvPr/>
        </p:nvSpPr>
        <p:spPr bwMode="auto">
          <a:xfrm>
            <a:off x="186790" y="1182006"/>
            <a:ext cx="83331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5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FF0000"/>
                </a:solidFill>
                <a:sym typeface="Symbol"/>
              </a:rPr>
              <a:t>Flux modified by the ion temperature gradient </a:t>
            </a:r>
            <a:r>
              <a:rPr lang="en-GB" dirty="0" err="1">
                <a:solidFill>
                  <a:schemeClr val="tx1"/>
                </a:solidFill>
                <a:sym typeface="Symbol"/>
              </a:rPr>
              <a:t>Hirshman</a:t>
            </a:r>
            <a:r>
              <a:rPr lang="en-GB" dirty="0">
                <a:solidFill>
                  <a:schemeClr val="tx1"/>
                </a:solidFill>
                <a:sym typeface="Symbol"/>
              </a:rPr>
              <a:t> &amp; </a:t>
            </a:r>
            <a:r>
              <a:rPr lang="en-GB" dirty="0" err="1">
                <a:solidFill>
                  <a:schemeClr val="tx1"/>
                </a:solidFill>
                <a:sym typeface="Symbol"/>
              </a:rPr>
              <a:t>Sigmar</a:t>
            </a:r>
            <a:r>
              <a:rPr lang="en-GB" dirty="0">
                <a:solidFill>
                  <a:schemeClr val="tx1"/>
                </a:solidFill>
                <a:sym typeface="Symbol"/>
              </a:rPr>
              <a:t> NF </a:t>
            </a:r>
            <a:r>
              <a:rPr lang="en-GB" dirty="0" smtClean="0">
                <a:solidFill>
                  <a:schemeClr val="tx1"/>
                </a:solidFill>
                <a:sym typeface="Symbol"/>
              </a:rPr>
              <a:t>81</a:t>
            </a:r>
            <a:endParaRPr lang="en-GB" sz="2000" dirty="0" smtClean="0">
              <a:solidFill>
                <a:srgbClr val="0F0FBD"/>
              </a:solidFill>
              <a:sym typeface="Symbol"/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555" y="3263363"/>
            <a:ext cx="2844885" cy="2122673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460" y="3239090"/>
            <a:ext cx="2877416" cy="2146946"/>
          </a:xfrm>
          <a:prstGeom prst="rect">
            <a:avLst/>
          </a:prstGeom>
        </p:spPr>
      </p:pic>
      <p:pic>
        <p:nvPicPr>
          <p:cNvPr id="31" name="Picture 2" descr="C:\Users\XG123794\Documents\Garbet\Conferences_15\Festival_15\Presentation_Garbet_Festival_15\Figures\niTiprof_ini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" t="-1289" r="4050" b="1289"/>
          <a:stretch/>
        </p:blipFill>
        <p:spPr bwMode="auto">
          <a:xfrm>
            <a:off x="179512" y="3283969"/>
            <a:ext cx="2618555" cy="197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Flèche gauche 31"/>
          <p:cNvSpPr>
            <a:spLocks noChangeAspect="1"/>
          </p:cNvSpPr>
          <p:nvPr/>
        </p:nvSpPr>
        <p:spPr>
          <a:xfrm>
            <a:off x="3912376" y="3804660"/>
            <a:ext cx="360000" cy="230400"/>
          </a:xfrm>
          <a:prstGeom prst="leftArrow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/>
          <p:cNvSpPr txBox="1"/>
          <p:nvPr/>
        </p:nvSpPr>
        <p:spPr>
          <a:xfrm>
            <a:off x="4644008" y="3713852"/>
            <a:ext cx="2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2E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endParaRPr lang="fr-FR" b="1" dirty="0">
              <a:solidFill>
                <a:srgbClr val="002E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4" name="Connecteur droit avec flèche 33"/>
          <p:cNvCxnSpPr/>
          <p:nvPr/>
        </p:nvCxnSpPr>
        <p:spPr bwMode="auto">
          <a:xfrm flipV="1">
            <a:off x="4499992" y="3600834"/>
            <a:ext cx="0" cy="49897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2EC0"/>
            </a:solidFill>
            <a:prstDash val="solid"/>
            <a:round/>
            <a:headEnd type="none" w="med" len="med"/>
            <a:tailEnd type="arrow" w="sm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Flèche gauche 34"/>
          <p:cNvSpPr>
            <a:spLocks noChangeAspect="1"/>
          </p:cNvSpPr>
          <p:nvPr/>
        </p:nvSpPr>
        <p:spPr>
          <a:xfrm rot="10800000">
            <a:off x="6714220" y="4319584"/>
            <a:ext cx="360000" cy="230400"/>
          </a:xfrm>
          <a:prstGeom prst="leftArrow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5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5">
                  <a:lumMod val="40000"/>
                  <a:lumOff val="6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7399540" y="4189205"/>
            <a:ext cx="2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2E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endParaRPr lang="fr-FR" b="1" dirty="0">
              <a:solidFill>
                <a:srgbClr val="002E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7" name="Connecteur droit avec flèche 36"/>
          <p:cNvCxnSpPr/>
          <p:nvPr/>
        </p:nvCxnSpPr>
        <p:spPr bwMode="auto">
          <a:xfrm>
            <a:off x="7278643" y="4185354"/>
            <a:ext cx="0" cy="53643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2EC0"/>
            </a:solidFill>
            <a:prstDash val="solid"/>
            <a:round/>
            <a:headEnd type="none" w="med" len="med"/>
            <a:tailEnd type="arrow" w="sm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ZoneTexte 37"/>
          <p:cNvSpPr txBox="1"/>
          <p:nvPr/>
        </p:nvSpPr>
        <p:spPr>
          <a:xfrm>
            <a:off x="299267" y="5512611"/>
            <a:ext cx="249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</a:rPr>
              <a:t>Density and temperature profiles</a:t>
            </a:r>
            <a:endParaRPr lang="en-US" sz="2000" dirty="0">
              <a:solidFill>
                <a:srgbClr val="0000CC"/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3101209" y="5589240"/>
            <a:ext cx="2482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</a:rPr>
              <a:t>Flat temperature </a:t>
            </a:r>
            <a:r>
              <a:rPr lang="en-GB" sz="2000" dirty="0">
                <a:solidFill>
                  <a:srgbClr val="0F0FBD"/>
                </a:solidFill>
                <a:sym typeface="Symbol"/>
              </a:rPr>
              <a:t>→ </a:t>
            </a:r>
            <a:r>
              <a:rPr lang="en-US" sz="2000" dirty="0" smtClean="0">
                <a:solidFill>
                  <a:srgbClr val="FF0000"/>
                </a:solidFill>
              </a:rPr>
              <a:t>accumulation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5924754" y="5557710"/>
            <a:ext cx="2702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</a:rPr>
              <a:t>Finite temperature gradient: </a:t>
            </a:r>
            <a:r>
              <a:rPr lang="en-US" sz="2000" dirty="0" smtClean="0">
                <a:solidFill>
                  <a:srgbClr val="FF0000"/>
                </a:solidFill>
              </a:rPr>
              <a:t>screening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41" name="Connecteur droit avec flèche 40"/>
          <p:cNvCxnSpPr/>
          <p:nvPr/>
        </p:nvCxnSpPr>
        <p:spPr>
          <a:xfrm flipH="1">
            <a:off x="1697913" y="3993966"/>
            <a:ext cx="576064" cy="65315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2100822" y="3682494"/>
            <a:ext cx="52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T</a:t>
            </a:r>
            <a:r>
              <a:rPr lang="en-US" baseline="-25000" dirty="0" err="1" smtClean="0">
                <a:solidFill>
                  <a:srgbClr val="FF0000"/>
                </a:solidFill>
              </a:rPr>
              <a:t>i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1488789" y="3431619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N</a:t>
            </a:r>
            <a:r>
              <a:rPr lang="en-US" baseline="-25000" dirty="0" smtClean="0">
                <a:solidFill>
                  <a:srgbClr val="0000CC"/>
                </a:solidFill>
              </a:rPr>
              <a:t>i</a:t>
            </a:r>
            <a:endParaRPr lang="en-US" baseline="-25000" dirty="0">
              <a:solidFill>
                <a:srgbClr val="0000CC"/>
              </a:solidFill>
            </a:endParaRPr>
          </a:p>
        </p:txBody>
      </p:sp>
      <p:cxnSp>
        <p:nvCxnSpPr>
          <p:cNvPr id="44" name="Connecteur droit avec flèche 43"/>
          <p:cNvCxnSpPr/>
          <p:nvPr/>
        </p:nvCxnSpPr>
        <p:spPr>
          <a:xfrm>
            <a:off x="1697913" y="3713852"/>
            <a:ext cx="0" cy="38595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/>
          <p:cNvSpPr txBox="1"/>
          <p:nvPr/>
        </p:nvSpPr>
        <p:spPr>
          <a:xfrm>
            <a:off x="3352590" y="464677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N</a:t>
            </a:r>
            <a:r>
              <a:rPr lang="en-US" baseline="-25000" dirty="0" smtClean="0">
                <a:solidFill>
                  <a:srgbClr val="0000CC"/>
                </a:solidFill>
              </a:rPr>
              <a:t>Z</a:t>
            </a:r>
            <a:r>
              <a:rPr lang="en-US" dirty="0" smtClean="0">
                <a:solidFill>
                  <a:srgbClr val="0000CC"/>
                </a:solidFill>
              </a:rPr>
              <a:t>(t)</a:t>
            </a:r>
            <a:endParaRPr lang="en-US" baseline="-25000" dirty="0">
              <a:solidFill>
                <a:srgbClr val="0000CC"/>
              </a:solidFill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6066108" y="4635915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N</a:t>
            </a:r>
            <a:r>
              <a:rPr lang="en-US" baseline="-25000" dirty="0" smtClean="0">
                <a:solidFill>
                  <a:srgbClr val="0000CC"/>
                </a:solidFill>
              </a:rPr>
              <a:t>Z</a:t>
            </a:r>
            <a:r>
              <a:rPr lang="en-US" dirty="0">
                <a:solidFill>
                  <a:srgbClr val="0000CC"/>
                </a:solidFill>
              </a:rPr>
              <a:t>(t</a:t>
            </a:r>
            <a:r>
              <a:rPr lang="en-US" dirty="0" smtClean="0">
                <a:solidFill>
                  <a:srgbClr val="0000CC"/>
                </a:solidFill>
              </a:rPr>
              <a:t>)</a:t>
            </a:r>
            <a:endParaRPr lang="en-US" baseline="-25000" dirty="0">
              <a:solidFill>
                <a:srgbClr val="0000CC"/>
              </a:solidFill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539552" y="5166917"/>
            <a:ext cx="195382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ym typeface="Symbol"/>
              </a:rPr>
              <a:t>Minor radius</a:t>
            </a:r>
            <a:endParaRPr lang="en-US" sz="1400" baseline="-25000" dirty="0"/>
          </a:p>
        </p:txBody>
      </p:sp>
      <p:sp>
        <p:nvSpPr>
          <p:cNvPr id="48" name="ZoneTexte 47"/>
          <p:cNvSpPr txBox="1"/>
          <p:nvPr/>
        </p:nvSpPr>
        <p:spPr>
          <a:xfrm>
            <a:off x="3365509" y="5281463"/>
            <a:ext cx="195382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ym typeface="Symbol"/>
              </a:rPr>
              <a:t>Minor radius</a:t>
            </a:r>
            <a:endParaRPr lang="en-US" sz="1400" baseline="-25000" dirty="0"/>
          </a:p>
        </p:txBody>
      </p:sp>
      <p:sp>
        <p:nvSpPr>
          <p:cNvPr id="49" name="ZoneTexte 48"/>
          <p:cNvSpPr txBox="1"/>
          <p:nvPr/>
        </p:nvSpPr>
        <p:spPr>
          <a:xfrm>
            <a:off x="6128510" y="5250685"/>
            <a:ext cx="1953822" cy="3385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ym typeface="Symbol"/>
              </a:rPr>
              <a:t>Minor radius</a:t>
            </a:r>
            <a:endParaRPr lang="en-US" sz="1400" baseline="-25000" dirty="0"/>
          </a:p>
        </p:txBody>
      </p:sp>
      <p:sp>
        <p:nvSpPr>
          <p:cNvPr id="50" name="ZoneTexte 49"/>
          <p:cNvSpPr txBox="1"/>
          <p:nvPr/>
        </p:nvSpPr>
        <p:spPr>
          <a:xfrm>
            <a:off x="7013799" y="4820581"/>
            <a:ext cx="1256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XTOR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1416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dirty="0" smtClean="0"/>
              <a:t>Centrifugal force and RF heating </a:t>
            </a:r>
            <a:br>
              <a:rPr lang="en-GB" dirty="0" smtClean="0"/>
            </a:br>
            <a:r>
              <a:rPr lang="en-GB" dirty="0" smtClean="0"/>
              <a:t>drive poloidal asymmetries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18</a:t>
            </a:fld>
            <a:endParaRPr lang="fr-FR" dirty="0"/>
          </a:p>
        </p:txBody>
      </p:sp>
      <p:pic>
        <p:nvPicPr>
          <p:cNvPr id="8" name="Picture 2" descr="C:\Users\DE233796\Desktop\Présentation CIRM Nov 2014\Images\W on JET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07" b="1792"/>
          <a:stretch/>
        </p:blipFill>
        <p:spPr bwMode="auto">
          <a:xfrm>
            <a:off x="4824990" y="1163935"/>
            <a:ext cx="4319010" cy="479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contenu 11"/>
          <p:cNvSpPr txBox="1">
            <a:spLocks/>
          </p:cNvSpPr>
          <p:nvPr/>
        </p:nvSpPr>
        <p:spPr bwMode="auto">
          <a:xfrm>
            <a:off x="35496" y="1173213"/>
            <a:ext cx="4464496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5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cs typeface="Calibri" panose="020F0502020204030204" pitchFamily="34" charset="0"/>
              </a:rPr>
              <a:t>Centrifugal force and/or RF heating generate in-out </a:t>
            </a:r>
            <a:r>
              <a:rPr lang="en-US" sz="2000" dirty="0" smtClean="0">
                <a:solidFill>
                  <a:srgbClr val="FF0000"/>
                </a:solidFill>
                <a:cs typeface="Calibri" panose="020F0502020204030204" pitchFamily="34" charset="0"/>
              </a:rPr>
              <a:t>asymmetries </a:t>
            </a:r>
            <a:r>
              <a:rPr lang="en-US" dirty="0">
                <a:solidFill>
                  <a:schemeClr val="tx1"/>
                </a:solidFill>
              </a:rPr>
              <a:t>Hinton 85, Wong 87, Wesson 97, </a:t>
            </a:r>
            <a:r>
              <a:rPr lang="en-US" dirty="0" err="1" smtClean="0">
                <a:solidFill>
                  <a:schemeClr val="tx1"/>
                </a:solidFill>
              </a:rPr>
              <a:t>Reinke</a:t>
            </a:r>
            <a:r>
              <a:rPr lang="en-US" dirty="0" smtClean="0">
                <a:solidFill>
                  <a:schemeClr val="tx1"/>
                </a:solidFill>
              </a:rPr>
              <a:t> 12, </a:t>
            </a:r>
            <a:r>
              <a:rPr lang="en-US" dirty="0" err="1" smtClean="0">
                <a:solidFill>
                  <a:schemeClr val="tx1"/>
                </a:solidFill>
              </a:rPr>
              <a:t>Bilato</a:t>
            </a:r>
            <a:r>
              <a:rPr lang="en-US" dirty="0" smtClean="0">
                <a:solidFill>
                  <a:schemeClr val="tx1"/>
                </a:solidFill>
              </a:rPr>
              <a:t> 14, </a:t>
            </a:r>
            <a:r>
              <a:rPr lang="en-US" dirty="0" err="1" smtClean="0">
                <a:solidFill>
                  <a:schemeClr val="tx1"/>
                </a:solidFill>
              </a:rPr>
              <a:t>Casson</a:t>
            </a:r>
            <a:r>
              <a:rPr lang="en-US" dirty="0" smtClean="0">
                <a:solidFill>
                  <a:schemeClr val="tx1"/>
                </a:solidFill>
              </a:rPr>
              <a:t> 14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CC"/>
                </a:solidFill>
                <a:cs typeface="Calibri" panose="020F0502020204030204" pitchFamily="34" charset="0"/>
              </a:rPr>
              <a:t>Parallel closure </a:t>
            </a:r>
            <a:r>
              <a:rPr lang="en-US" sz="2000" dirty="0">
                <a:solidFill>
                  <a:srgbClr val="0000CC"/>
                </a:solidFill>
                <a:cs typeface="Calibri" panose="020F0502020204030204" pitchFamily="34" charset="0"/>
              </a:rPr>
              <a:t>is </a:t>
            </a:r>
            <a:r>
              <a:rPr lang="en-US" sz="2000" dirty="0" smtClean="0">
                <a:solidFill>
                  <a:srgbClr val="0000CC"/>
                </a:solidFill>
                <a:cs typeface="Calibri" panose="020F0502020204030204" pitchFamily="34" charset="0"/>
              </a:rPr>
              <a:t>modified (high Z)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CC"/>
              </a:solidFill>
              <a:cs typeface="Calibri" panose="020F0502020204030204" pitchFamily="34" charset="0"/>
            </a:endParaRP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cs typeface="Calibri" panose="020F0502020204030204" pitchFamily="34" charset="0"/>
              </a:rPr>
              <a:t>Modify </a:t>
            </a:r>
            <a:r>
              <a:rPr lang="en-US" sz="2000" dirty="0">
                <a:solidFill>
                  <a:srgbClr val="FF0000"/>
                </a:solidFill>
                <a:cs typeface="Calibri" panose="020F0502020204030204" pitchFamily="34" charset="0"/>
              </a:rPr>
              <a:t>neoclassical predictions</a:t>
            </a:r>
            <a:r>
              <a:rPr lang="en-US" sz="2000" dirty="0">
                <a:solidFill>
                  <a:srgbClr val="0000CC"/>
                </a:solidFill>
                <a:cs typeface="Calibri" panose="020F0502020204030204" pitchFamily="34" charset="0"/>
              </a:rPr>
              <a:t>: increase/decrease </a:t>
            </a:r>
            <a:r>
              <a:rPr lang="en-US" sz="2000" dirty="0" err="1">
                <a:solidFill>
                  <a:srgbClr val="0000CC"/>
                </a:solidFill>
                <a:cs typeface="Calibri" panose="020F0502020204030204" pitchFamily="34" charset="0"/>
              </a:rPr>
              <a:t>D</a:t>
            </a:r>
            <a:r>
              <a:rPr lang="en-US" sz="2000" baseline="-25000" dirty="0" err="1">
                <a:solidFill>
                  <a:srgbClr val="0000CC"/>
                </a:solidFill>
                <a:cs typeface="Calibri" panose="020F0502020204030204" pitchFamily="34" charset="0"/>
              </a:rPr>
              <a:t>neo</a:t>
            </a:r>
            <a:r>
              <a:rPr lang="en-US" sz="2000" dirty="0">
                <a:solidFill>
                  <a:srgbClr val="0000CC"/>
                </a:solidFill>
                <a:cs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rgbClr val="0000CC"/>
                </a:solidFill>
                <a:cs typeface="Calibri" panose="020F0502020204030204" pitchFamily="34" charset="0"/>
              </a:rPr>
              <a:t>and/or </a:t>
            </a:r>
            <a:r>
              <a:rPr lang="en-US" sz="2000" dirty="0">
                <a:solidFill>
                  <a:srgbClr val="0000CC"/>
                </a:solidFill>
                <a:cs typeface="Calibri" panose="020F0502020204030204" pitchFamily="34" charset="0"/>
              </a:rPr>
              <a:t>reverse sign of </a:t>
            </a:r>
            <a:r>
              <a:rPr lang="en-US" sz="2000" dirty="0" err="1">
                <a:solidFill>
                  <a:srgbClr val="0000CC"/>
                </a:solidFill>
                <a:cs typeface="Calibri" panose="020F0502020204030204" pitchFamily="34" charset="0"/>
              </a:rPr>
              <a:t>V</a:t>
            </a:r>
            <a:r>
              <a:rPr lang="en-US" sz="2000" baseline="-25000" dirty="0" err="1">
                <a:solidFill>
                  <a:srgbClr val="0000CC"/>
                </a:solidFill>
                <a:cs typeface="Calibri" panose="020F0502020204030204" pitchFamily="34" charset="0"/>
              </a:rPr>
              <a:t>pinch</a:t>
            </a:r>
            <a:r>
              <a:rPr lang="en-US" sz="2000" dirty="0">
                <a:solidFill>
                  <a:srgbClr val="0000CC"/>
                </a:solidFill>
                <a:cs typeface="Calibri" panose="020F0502020204030204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Romanelli 98, </a:t>
            </a:r>
            <a:r>
              <a:rPr lang="en-US" dirty="0" err="1" smtClean="0">
                <a:solidFill>
                  <a:schemeClr val="tx1"/>
                </a:solidFill>
              </a:rPr>
              <a:t>Helander</a:t>
            </a:r>
            <a:r>
              <a:rPr lang="en-US" dirty="0" smtClean="0">
                <a:solidFill>
                  <a:schemeClr val="tx1"/>
                </a:solidFill>
              </a:rPr>
              <a:t> 98</a:t>
            </a:r>
            <a:r>
              <a:rPr lang="en-US" dirty="0">
                <a:solidFill>
                  <a:schemeClr val="tx1"/>
                </a:solidFill>
              </a:rPr>
              <a:t>,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Fülöp</a:t>
            </a:r>
            <a:r>
              <a:rPr lang="en-US" dirty="0" smtClean="0">
                <a:solidFill>
                  <a:schemeClr val="tx1"/>
                </a:solidFill>
              </a:rPr>
              <a:t> &amp; </a:t>
            </a:r>
            <a:r>
              <a:rPr lang="en-US" dirty="0" err="1" smtClean="0">
                <a:solidFill>
                  <a:schemeClr val="tx1"/>
                </a:solidFill>
              </a:rPr>
              <a:t>Helander</a:t>
            </a:r>
            <a:r>
              <a:rPr lang="en-US" dirty="0" smtClean="0">
                <a:solidFill>
                  <a:schemeClr val="tx1"/>
                </a:solidFill>
              </a:rPr>
              <a:t> 99, 01</a:t>
            </a:r>
            <a:r>
              <a:rPr lang="en-US" dirty="0">
                <a:solidFill>
                  <a:schemeClr val="tx1"/>
                </a:solidFill>
              </a:rPr>
              <a:t>,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Angioni</a:t>
            </a:r>
            <a:r>
              <a:rPr lang="en-US" dirty="0" smtClean="0">
                <a:solidFill>
                  <a:schemeClr val="tx1"/>
                </a:solidFill>
              </a:rPr>
              <a:t> &amp; </a:t>
            </a:r>
            <a:r>
              <a:rPr lang="en-US" dirty="0" err="1" smtClean="0">
                <a:solidFill>
                  <a:schemeClr val="tx1"/>
                </a:solidFill>
              </a:rPr>
              <a:t>Helander</a:t>
            </a:r>
            <a:r>
              <a:rPr lang="en-US" dirty="0" smtClean="0">
                <a:solidFill>
                  <a:schemeClr val="tx1"/>
                </a:solidFill>
              </a:rPr>
              <a:t> 14, Belli 14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424016"/>
            <a:ext cx="18859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476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dirty="0" smtClean="0"/>
              <a:t>Neoclassical fluxes are sensitive </a:t>
            </a:r>
            <a:br>
              <a:rPr lang="en-GB" dirty="0" smtClean="0"/>
            </a:br>
            <a:r>
              <a:rPr lang="en-GB" dirty="0" smtClean="0"/>
              <a:t>to density poloidal asymmetries 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19</a:t>
            </a:fld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970" y="1052736"/>
            <a:ext cx="5126752" cy="4154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5580112" y="5279302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Angioni</a:t>
            </a:r>
            <a:r>
              <a:rPr lang="en-US" sz="1600" dirty="0" smtClean="0"/>
              <a:t> &amp; </a:t>
            </a:r>
            <a:r>
              <a:rPr lang="en-US" sz="1600" dirty="0" err="1" smtClean="0"/>
              <a:t>Helander</a:t>
            </a:r>
            <a:r>
              <a:rPr lang="en-US" sz="1600" dirty="0" smtClean="0"/>
              <a:t> 14</a:t>
            </a:r>
            <a:endParaRPr lang="en-US" sz="1600" dirty="0"/>
          </a:p>
        </p:txBody>
      </p:sp>
      <p:sp>
        <p:nvSpPr>
          <p:cNvPr id="12" name="Espace réservé du contenu 11"/>
          <p:cNvSpPr txBox="1">
            <a:spLocks/>
          </p:cNvSpPr>
          <p:nvPr/>
        </p:nvSpPr>
        <p:spPr bwMode="auto">
          <a:xfrm>
            <a:off x="179512" y="1196751"/>
            <a:ext cx="4353685" cy="4998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5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F0FBD"/>
                </a:solidFill>
                <a:sym typeface="Symbol"/>
              </a:rPr>
              <a:t>Magnetic </a:t>
            </a:r>
            <a:r>
              <a:rPr lang="en-GB" sz="2000" dirty="0" smtClean="0">
                <a:solidFill>
                  <a:srgbClr val="0F0FBD"/>
                </a:solidFill>
                <a:sym typeface="Symbol"/>
              </a:rPr>
              <a:t>field</a:t>
            </a: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F0FBD"/>
              </a:solidFill>
              <a:sym typeface="Symbol"/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F0FBD"/>
                </a:solidFill>
                <a:sym typeface="Symbol"/>
              </a:rPr>
              <a:t>Impurity density</a:t>
            </a: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 smtClean="0">
              <a:solidFill>
                <a:srgbClr val="0F0FBD"/>
              </a:solidFill>
              <a:sym typeface="Symbol"/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  <a:sym typeface="Symbol"/>
              </a:rPr>
              <a:t>Screening factor </a:t>
            </a:r>
            <a:r>
              <a:rPr lang="en-GB" sz="2000" dirty="0">
                <a:solidFill>
                  <a:srgbClr val="0F0FBD"/>
                </a:solidFill>
                <a:sym typeface="Symbol"/>
              </a:rPr>
              <a:t>(&lt;&lt;&lt;1</a:t>
            </a:r>
            <a:r>
              <a:rPr lang="en-GB" sz="2000" dirty="0" smtClean="0">
                <a:solidFill>
                  <a:srgbClr val="0F0FBD"/>
                </a:solidFill>
                <a:sym typeface="Symbol"/>
              </a:rPr>
              <a:t>)</a:t>
            </a:r>
          </a:p>
          <a:p>
            <a:pPr marL="0" lvl="1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GB" sz="2000" dirty="0" smtClean="0">
              <a:solidFill>
                <a:srgbClr val="0F0FBD"/>
              </a:solidFill>
              <a:sym typeface="Symbol"/>
            </a:endParaRPr>
          </a:p>
          <a:p>
            <a:pPr marL="0" lvl="1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GB" sz="2000" dirty="0" smtClean="0">
              <a:solidFill>
                <a:srgbClr val="0F0FBD"/>
              </a:solidFill>
              <a:sym typeface="Symbol"/>
            </a:endParaRPr>
          </a:p>
          <a:p>
            <a:pPr marL="0" lvl="1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dirty="0" smtClean="0">
                <a:solidFill>
                  <a:srgbClr val="0F0FBD"/>
                </a:solidFill>
                <a:sym typeface="Symbol"/>
              </a:rPr>
              <a:t>→ </a:t>
            </a:r>
            <a:r>
              <a:rPr lang="en-GB" sz="2000" dirty="0" smtClean="0">
                <a:solidFill>
                  <a:srgbClr val="FF0000"/>
                </a:solidFill>
                <a:sym typeface="Symbol"/>
              </a:rPr>
              <a:t>highly sensitive to relative level of asymmetry </a:t>
            </a:r>
            <a:r>
              <a:rPr lang="en-US" dirty="0" err="1">
                <a:solidFill>
                  <a:schemeClr val="tx1"/>
                </a:solidFill>
              </a:rPr>
              <a:t>Fülöp-Helander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99 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Angioni</a:t>
            </a:r>
            <a:r>
              <a:rPr lang="en-US" dirty="0">
                <a:solidFill>
                  <a:schemeClr val="tx1"/>
                </a:solidFill>
              </a:rPr>
              <a:t> &amp; </a:t>
            </a:r>
            <a:r>
              <a:rPr lang="en-US" dirty="0" err="1">
                <a:solidFill>
                  <a:schemeClr val="tx1"/>
                </a:solidFill>
              </a:rPr>
              <a:t>Helander</a:t>
            </a:r>
            <a:r>
              <a:rPr lang="en-US" dirty="0">
                <a:solidFill>
                  <a:schemeClr val="tx1"/>
                </a:solidFill>
              </a:rPr>
              <a:t> 14, </a:t>
            </a:r>
            <a:r>
              <a:rPr lang="en-US" dirty="0" err="1">
                <a:solidFill>
                  <a:schemeClr val="tx1"/>
                </a:solidFill>
              </a:rPr>
              <a:t>Casson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15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07" y="1700808"/>
            <a:ext cx="2343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77072"/>
            <a:ext cx="20478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974" y="3130015"/>
            <a:ext cx="1051527" cy="139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29" y="2857500"/>
            <a:ext cx="2590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1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Motivation : impurity transport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3" name="ZoneTexte 2"/>
          <p:cNvSpPr txBox="1"/>
          <p:nvPr/>
        </p:nvSpPr>
        <p:spPr>
          <a:xfrm>
            <a:off x="6228184" y="5839049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Pütterich</a:t>
            </a:r>
            <a:r>
              <a:rPr lang="en-US" sz="1600" dirty="0" smtClean="0"/>
              <a:t> NF 2010</a:t>
            </a:r>
            <a:endParaRPr lang="en-US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2</a:t>
            </a:fld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100" y="2060848"/>
            <a:ext cx="5118711" cy="372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contenu 11"/>
          <p:cNvSpPr txBox="1">
            <a:spLocks/>
          </p:cNvSpPr>
          <p:nvPr/>
        </p:nvSpPr>
        <p:spPr bwMode="auto">
          <a:xfrm>
            <a:off x="30045" y="1700808"/>
            <a:ext cx="3962055" cy="4011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1" indent="-360000" defTabSz="360000" fontAlgn="auto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720000" algn="l"/>
                <a:tab pos="1796400" algn="l"/>
                <a:tab pos="2239200" algn="l"/>
              </a:tabLst>
              <a:defRPr/>
            </a:pPr>
            <a:r>
              <a:rPr lang="en-GB" sz="2000" kern="1000" dirty="0" smtClean="0">
                <a:solidFill>
                  <a:srgbClr val="0F0FBD"/>
                </a:solidFill>
                <a:sym typeface="Symbol"/>
              </a:rPr>
              <a:t>Choice of </a:t>
            </a:r>
            <a:r>
              <a:rPr lang="en-GB" sz="2000" kern="1000" dirty="0" smtClean="0">
                <a:solidFill>
                  <a:srgbClr val="FF0000"/>
                </a:solidFill>
                <a:sym typeface="Symbol"/>
              </a:rPr>
              <a:t>tungsten</a:t>
            </a:r>
            <a:r>
              <a:rPr lang="en-GB" sz="2000" kern="1000" dirty="0" smtClean="0">
                <a:solidFill>
                  <a:srgbClr val="0F0FBD"/>
                </a:solidFill>
                <a:sym typeface="Symbol"/>
              </a:rPr>
              <a:t> for </a:t>
            </a:r>
            <a:r>
              <a:rPr lang="en-GB" sz="2000" kern="1000" dirty="0" smtClean="0">
                <a:solidFill>
                  <a:srgbClr val="FF0000"/>
                </a:solidFill>
                <a:sym typeface="Symbol"/>
              </a:rPr>
              <a:t>plasma facing components </a:t>
            </a:r>
            <a:r>
              <a:rPr lang="en-GB" sz="2000" kern="1000" dirty="0" smtClean="0">
                <a:solidFill>
                  <a:srgbClr val="0F0FBD"/>
                </a:solidFill>
                <a:sym typeface="Symbol"/>
              </a:rPr>
              <a:t>in ITER </a:t>
            </a:r>
            <a:r>
              <a:rPr lang="en-GB" sz="2000" kern="1000" dirty="0">
                <a:solidFill>
                  <a:srgbClr val="0F0FBD"/>
                </a:solidFill>
                <a:sym typeface="Symbol"/>
              </a:rPr>
              <a:t>low tritium retention</a:t>
            </a:r>
          </a:p>
          <a:p>
            <a:pPr marL="180000" lvl="1" indent="-360000" defTabSz="360000" fontAlgn="auto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720000" algn="l"/>
                <a:tab pos="1796400" algn="l"/>
                <a:tab pos="2239200" algn="l"/>
              </a:tabLst>
              <a:defRPr/>
            </a:pPr>
            <a:r>
              <a:rPr lang="en-GB" sz="2000" kern="1000" dirty="0" smtClean="0">
                <a:solidFill>
                  <a:srgbClr val="FF0000"/>
                </a:solidFill>
                <a:sym typeface="Symbol"/>
              </a:rPr>
              <a:t>Concentrations must be small </a:t>
            </a:r>
            <a:r>
              <a:rPr lang="en-GB" sz="2000" kern="1000" dirty="0" smtClean="0">
                <a:solidFill>
                  <a:srgbClr val="0F0FBD"/>
                </a:solidFill>
                <a:sym typeface="Symbol"/>
              </a:rPr>
              <a:t>to avoid:</a:t>
            </a:r>
          </a:p>
          <a:p>
            <a:pPr lvl="1" defTabSz="360000" fontAlgn="auto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SzPct val="100000"/>
              <a:buFontTx/>
              <a:buChar char="-"/>
              <a:tabLst>
                <a:tab pos="360000" algn="l"/>
                <a:tab pos="720000" algn="l"/>
                <a:tab pos="1796400" algn="l"/>
                <a:tab pos="2239200" algn="l"/>
              </a:tabLst>
              <a:defRPr/>
            </a:pPr>
            <a:r>
              <a:rPr lang="en-GB" sz="2000" kern="1000" dirty="0" smtClean="0">
                <a:solidFill>
                  <a:srgbClr val="0F0FBD"/>
                </a:solidFill>
                <a:sym typeface="Symbol"/>
              </a:rPr>
              <a:t>fuel dilution in the core</a:t>
            </a:r>
          </a:p>
          <a:p>
            <a:pPr lvl="1" defTabSz="360000" fontAlgn="auto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SzPct val="100000"/>
              <a:buFontTx/>
              <a:buChar char="-"/>
              <a:tabLst>
                <a:tab pos="360000" algn="l"/>
                <a:tab pos="720000" algn="l"/>
                <a:tab pos="1796400" algn="l"/>
                <a:tab pos="2239200" algn="l"/>
              </a:tabLst>
              <a:defRPr/>
            </a:pPr>
            <a:r>
              <a:rPr lang="en-GB" sz="2000" kern="1000" dirty="0" smtClean="0">
                <a:solidFill>
                  <a:srgbClr val="0F0FBD"/>
                </a:solidFill>
                <a:sym typeface="Symbol"/>
              </a:rPr>
              <a:t>excessive radiation (cooling, radiative collapse)</a:t>
            </a:r>
          </a:p>
          <a:p>
            <a:pPr marL="0" lvl="1" indent="0" defTabSz="360000" fontAlgn="auto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SzPct val="100000"/>
              <a:buNone/>
              <a:tabLst>
                <a:tab pos="360000" algn="l"/>
                <a:tab pos="720000" algn="l"/>
                <a:tab pos="1796400" algn="l"/>
                <a:tab pos="2239200" algn="l"/>
              </a:tabLst>
              <a:defRPr/>
            </a:pPr>
            <a:r>
              <a:rPr lang="en-GB" sz="2000" kern="1000" dirty="0">
                <a:solidFill>
                  <a:srgbClr val="FF0000"/>
                </a:solidFill>
                <a:sym typeface="Symbol"/>
              </a:rPr>
              <a:t> </a:t>
            </a:r>
            <a:r>
              <a:rPr lang="en-GB" sz="2000" kern="1000" dirty="0" smtClean="0">
                <a:solidFill>
                  <a:srgbClr val="FF0000"/>
                </a:solidFill>
                <a:sym typeface="Symbol"/>
              </a:rPr>
              <a:t>       →   </a:t>
            </a:r>
            <a:r>
              <a:rPr lang="en-GB" sz="2000" kern="1000" dirty="0">
                <a:solidFill>
                  <a:srgbClr val="FF0000"/>
                </a:solidFill>
                <a:sym typeface="Symbol"/>
              </a:rPr>
              <a:t>C</a:t>
            </a:r>
            <a:r>
              <a:rPr lang="en-GB" sz="2000" kern="1000" baseline="-25000" dirty="0">
                <a:solidFill>
                  <a:srgbClr val="FF0000"/>
                </a:solidFill>
                <a:sym typeface="Symbol"/>
              </a:rPr>
              <a:t>W</a:t>
            </a:r>
            <a:r>
              <a:rPr lang="en-GB" sz="2000" kern="1000" dirty="0">
                <a:solidFill>
                  <a:srgbClr val="FF0000"/>
                </a:solidFill>
                <a:sym typeface="Symbol"/>
              </a:rPr>
              <a:t>&lt; a few 10</a:t>
            </a:r>
            <a:r>
              <a:rPr lang="en-GB" sz="2000" kern="1000" baseline="30000" dirty="0">
                <a:solidFill>
                  <a:srgbClr val="FF0000"/>
                </a:solidFill>
                <a:sym typeface="Symbol"/>
              </a:rPr>
              <a:t>-5</a:t>
            </a:r>
            <a:endParaRPr lang="en-GB" sz="2000" kern="1000" dirty="0" smtClean="0">
              <a:solidFill>
                <a:srgbClr val="0F0FBD"/>
              </a:solidFill>
              <a:sym typeface="Symbol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316416" y="2420888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89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dirty="0" smtClean="0"/>
              <a:t>Interplay with turbulence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20</a:t>
            </a:fld>
            <a:endParaRPr lang="fr-FR" dirty="0"/>
          </a:p>
        </p:txBody>
      </p:sp>
      <p:sp>
        <p:nvSpPr>
          <p:cNvPr id="12" name="Espace réservé du contenu 11"/>
          <p:cNvSpPr txBox="1">
            <a:spLocks/>
          </p:cNvSpPr>
          <p:nvPr/>
        </p:nvSpPr>
        <p:spPr bwMode="auto">
          <a:xfrm>
            <a:off x="251520" y="1340768"/>
            <a:ext cx="8712967" cy="5121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F0FBD"/>
                </a:solidFill>
                <a:sym typeface="Symbol"/>
              </a:rPr>
              <a:t>Local </a:t>
            </a:r>
            <a:r>
              <a:rPr lang="en-US" sz="2000" dirty="0">
                <a:solidFill>
                  <a:srgbClr val="FF0000"/>
                </a:solidFill>
                <a:sym typeface="Symbol"/>
              </a:rPr>
              <a:t>flattening of </a:t>
            </a:r>
            <a:r>
              <a:rPr lang="en-US" sz="2000" dirty="0">
                <a:solidFill>
                  <a:srgbClr val="0F0FBD"/>
                </a:solidFill>
                <a:sym typeface="Symbol"/>
              </a:rPr>
              <a:t>density and temperature </a:t>
            </a:r>
            <a:r>
              <a:rPr lang="en-US" sz="2000" dirty="0" smtClean="0">
                <a:solidFill>
                  <a:srgbClr val="FF0000"/>
                </a:solidFill>
                <a:sym typeface="Symbol"/>
              </a:rPr>
              <a:t>profiles </a:t>
            </a:r>
            <a:r>
              <a:rPr lang="en-US" sz="2000" dirty="0" smtClean="0">
                <a:solidFill>
                  <a:srgbClr val="0F0FBD"/>
                </a:solidFill>
                <a:sym typeface="Symbol"/>
              </a:rPr>
              <a:t>– weak effect</a:t>
            </a:r>
            <a:endParaRPr lang="en-US" sz="2000" dirty="0">
              <a:solidFill>
                <a:srgbClr val="0F0FBD"/>
              </a:solidFill>
              <a:sym typeface="Symbol"/>
            </a:endParaRPr>
          </a:p>
          <a:p>
            <a:pPr lvl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0000"/>
              </a:solidFill>
              <a:sym typeface="Symbol"/>
            </a:endParaRPr>
          </a:p>
          <a:p>
            <a:pPr lvl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  <a:sym typeface="Symbol"/>
              </a:rPr>
              <a:t>Kinetic effects : </a:t>
            </a:r>
            <a:r>
              <a:rPr lang="en-GB" sz="2000" dirty="0">
                <a:solidFill>
                  <a:srgbClr val="0F0FBD"/>
                </a:solidFill>
                <a:sym typeface="Symbol"/>
              </a:rPr>
              <a:t>differential radial transport of trapped and passing particles   distribution function   </a:t>
            </a:r>
            <a:r>
              <a:rPr lang="en-GB" dirty="0">
                <a:solidFill>
                  <a:schemeClr val="tx1"/>
                </a:solidFill>
                <a:sym typeface="Symbol"/>
              </a:rPr>
              <a:t>McDevitt 13</a:t>
            </a:r>
            <a:endParaRPr lang="en-US" dirty="0">
              <a:solidFill>
                <a:schemeClr val="tx1"/>
              </a:solidFill>
              <a:sym typeface="Symbol"/>
            </a:endParaRPr>
          </a:p>
          <a:p>
            <a:pPr lvl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0000"/>
              </a:solidFill>
              <a:sym typeface="Symbol"/>
            </a:endParaRPr>
          </a:p>
          <a:p>
            <a:pPr lvl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F0FBD"/>
                </a:solidFill>
                <a:sym typeface="Symbol"/>
              </a:rPr>
              <a:t>Low frequency </a:t>
            </a:r>
            <a:r>
              <a:rPr lang="en-GB" sz="2000" dirty="0">
                <a:solidFill>
                  <a:srgbClr val="FF0000"/>
                </a:solidFill>
                <a:sym typeface="Symbol"/>
              </a:rPr>
              <a:t>poloidal asymmetries </a:t>
            </a:r>
            <a:r>
              <a:rPr lang="en-GB" sz="2000" dirty="0" smtClean="0">
                <a:solidFill>
                  <a:srgbClr val="0F0FBD"/>
                </a:solidFill>
                <a:sym typeface="Symbol"/>
              </a:rPr>
              <a:t>of the potential and impurity density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000" dirty="0" smtClean="0">
              <a:solidFill>
                <a:srgbClr val="0F0FBD"/>
              </a:solidFill>
              <a:sym typeface="Symbol"/>
            </a:endParaRPr>
          </a:p>
          <a:p>
            <a:pPr lvl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F0FBD"/>
                </a:solidFill>
                <a:sym typeface="Symbol"/>
              </a:rPr>
              <a:t>Poloidal asymmetries of the parallel velocities </a:t>
            </a:r>
            <a:r>
              <a:rPr lang="en-GB" sz="2000" dirty="0" smtClean="0">
                <a:solidFill>
                  <a:srgbClr val="0F0FBD"/>
                </a:solidFill>
                <a:sym typeface="Symbol"/>
              </a:rPr>
              <a:t>due to  turbulent  flux ballooning   “anomalous Stringer spin-up” </a:t>
            </a:r>
            <a:r>
              <a:rPr lang="en-GB" dirty="0" smtClean="0">
                <a:solidFill>
                  <a:schemeClr val="tx1"/>
                </a:solidFill>
                <a:sym typeface="Symbol"/>
              </a:rPr>
              <a:t>Stringer 69, Hassam 94</a:t>
            </a:r>
            <a:endParaRPr lang="en-GB" sz="2000" dirty="0" smtClean="0">
              <a:solidFill>
                <a:srgbClr val="0F0FBD"/>
              </a:solidFill>
              <a:sym typeface="Symbol"/>
            </a:endParaRPr>
          </a:p>
          <a:p>
            <a:pPr lvl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F0FBD"/>
              </a:solidFill>
              <a:sym typeface="Symbol"/>
            </a:endParaRPr>
          </a:p>
          <a:p>
            <a:pPr lvl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FF0000"/>
                </a:solidFill>
                <a:sym typeface="Symbol"/>
              </a:rPr>
              <a:t>Turbulent acceleration along the field lines : </a:t>
            </a:r>
            <a:r>
              <a:rPr lang="en-GB" sz="2000" dirty="0">
                <a:solidFill>
                  <a:srgbClr val="0F0FBD"/>
                </a:solidFill>
                <a:sym typeface="Symbol"/>
              </a:rPr>
              <a:t>affects force balance equation </a:t>
            </a:r>
            <a:r>
              <a:rPr lang="en-GB" dirty="0">
                <a:solidFill>
                  <a:schemeClr val="tx1"/>
                </a:solidFill>
                <a:sym typeface="Symbol"/>
              </a:rPr>
              <a:t>Itoh 88, Hinton 04, </a:t>
            </a:r>
            <a:r>
              <a:rPr lang="en-GB" dirty="0" smtClean="0">
                <a:solidFill>
                  <a:schemeClr val="tx1"/>
                </a:solidFill>
                <a:sym typeface="Symbol"/>
              </a:rPr>
              <a:t>Lu </a:t>
            </a:r>
            <a:r>
              <a:rPr lang="en-GB" dirty="0">
                <a:solidFill>
                  <a:schemeClr val="tx1"/>
                </a:solidFill>
                <a:sym typeface="Symbol"/>
              </a:rPr>
              <a:t>Wang 13, </a:t>
            </a:r>
            <a:r>
              <a:rPr lang="en-GB" dirty="0" smtClean="0">
                <a:solidFill>
                  <a:schemeClr val="tx1"/>
                </a:solidFill>
                <a:sym typeface="Symbol"/>
              </a:rPr>
              <a:t>XG 13</a:t>
            </a:r>
          </a:p>
          <a:p>
            <a:pPr marL="0" lvl="1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2000" dirty="0" smtClean="0">
              <a:solidFill>
                <a:srgbClr val="0F0FBD"/>
              </a:solidFill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308232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347" y="1772816"/>
            <a:ext cx="4752165" cy="358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6900094" y="1518322"/>
            <a:ext cx="1863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Vernay</a:t>
            </a:r>
            <a:r>
              <a:rPr lang="en-US" sz="1600" dirty="0" smtClean="0"/>
              <a:t> 12</a:t>
            </a:r>
            <a:endParaRPr lang="en-US" sz="1600" dirty="0"/>
          </a:p>
        </p:txBody>
      </p:sp>
      <p:sp>
        <p:nvSpPr>
          <p:cNvPr id="9" name="ZoneTexte 8"/>
          <p:cNvSpPr txBox="1"/>
          <p:nvPr/>
        </p:nvSpPr>
        <p:spPr>
          <a:xfrm>
            <a:off x="5764506" y="5301208"/>
            <a:ext cx="16878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/>
              </a:rPr>
              <a:t>Minor radius</a:t>
            </a:r>
            <a:endParaRPr lang="en-US" baseline="-25000" dirty="0"/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5652120" y="5301208"/>
            <a:ext cx="230425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 rot="16200000">
            <a:off x="3873182" y="3173373"/>
            <a:ext cx="20162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/>
              </a:rPr>
              <a:t>Heat </a:t>
            </a:r>
            <a:r>
              <a:rPr lang="en-US" dirty="0">
                <a:sym typeface="Symbol"/>
              </a:rPr>
              <a:t>d</a:t>
            </a:r>
            <a:r>
              <a:rPr lang="en-US" dirty="0" smtClean="0">
                <a:sym typeface="Symbol"/>
              </a:rPr>
              <a:t>iffusivity</a:t>
            </a:r>
            <a:endParaRPr lang="en-US" baseline="-25000" dirty="0"/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5076056" y="2061895"/>
            <a:ext cx="0" cy="25922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dirty="0" smtClean="0"/>
              <a:t>Some examples of synergies between turbulence and collisions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21</a:t>
            </a:fld>
            <a:endParaRPr lang="fr-FR" dirty="0"/>
          </a:p>
        </p:txBody>
      </p:sp>
      <p:sp>
        <p:nvSpPr>
          <p:cNvPr id="12" name="Espace réservé du contenu 11"/>
          <p:cNvSpPr txBox="1">
            <a:spLocks/>
          </p:cNvSpPr>
          <p:nvPr/>
        </p:nvSpPr>
        <p:spPr bwMode="auto">
          <a:xfrm>
            <a:off x="107504" y="1700808"/>
            <a:ext cx="4589124" cy="4250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5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F0FBD"/>
                </a:solidFill>
                <a:sym typeface="Symbol"/>
              </a:rPr>
              <a:t>Poloidal rotation driven by turbulent Reynolds stress  </a:t>
            </a:r>
            <a:r>
              <a:rPr lang="en-US" dirty="0" err="1">
                <a:solidFill>
                  <a:schemeClr val="tx1"/>
                </a:solidFill>
              </a:rPr>
              <a:t>Dif-Pradalier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09</a:t>
            </a:r>
            <a:endParaRPr lang="en-GB" sz="2000" dirty="0" smtClean="0">
              <a:solidFill>
                <a:srgbClr val="0F0FBD"/>
              </a:solidFill>
              <a:sym typeface="Symbol"/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FF0000"/>
                </a:solidFill>
                <a:sym typeface="Symbol"/>
              </a:rPr>
              <a:t>Non additivity of ion </a:t>
            </a:r>
            <a:r>
              <a:rPr lang="en-GB" sz="2000" dirty="0">
                <a:solidFill>
                  <a:srgbClr val="FF0000"/>
                </a:solidFill>
                <a:sym typeface="Symbol"/>
              </a:rPr>
              <a:t>diffusivities  </a:t>
            </a:r>
            <a:r>
              <a:rPr lang="en-GB" dirty="0" err="1">
                <a:solidFill>
                  <a:schemeClr val="tx1"/>
                </a:solidFill>
                <a:sym typeface="Symbol"/>
              </a:rPr>
              <a:t>Vernay</a:t>
            </a:r>
            <a:r>
              <a:rPr lang="en-GB" dirty="0">
                <a:solidFill>
                  <a:schemeClr val="tx1"/>
                </a:solidFill>
                <a:sym typeface="Symbol"/>
              </a:rPr>
              <a:t> 12</a:t>
            </a: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800" dirty="0" smtClean="0">
              <a:solidFill>
                <a:schemeClr val="tx1"/>
              </a:solidFill>
              <a:sym typeface="Symbol"/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 smtClean="0">
              <a:solidFill>
                <a:srgbClr val="0F0FBD"/>
              </a:solidFill>
              <a:sym typeface="Symbol"/>
            </a:endParaRPr>
          </a:p>
          <a:p>
            <a:pPr marL="0" lvl="1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GB" sz="2000" dirty="0" smtClean="0">
              <a:solidFill>
                <a:srgbClr val="0F0FBD"/>
              </a:solidFill>
              <a:sym typeface="Symbol"/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FF0000"/>
                </a:solidFill>
                <a:sym typeface="Symbol"/>
              </a:rPr>
              <a:t>Near cancellation </a:t>
            </a:r>
            <a:r>
              <a:rPr lang="en-GB" sz="2000" dirty="0">
                <a:solidFill>
                  <a:srgbClr val="FF0000"/>
                </a:solidFill>
                <a:sym typeface="Symbol"/>
              </a:rPr>
              <a:t>of </a:t>
            </a:r>
            <a:r>
              <a:rPr lang="en-GB" sz="2000" dirty="0" smtClean="0">
                <a:solidFill>
                  <a:srgbClr val="FF0000"/>
                </a:solidFill>
                <a:sym typeface="Symbol"/>
              </a:rPr>
              <a:t>neoclassical and turbulent momentum </a:t>
            </a:r>
            <a:r>
              <a:rPr lang="en-GB" sz="2000" dirty="0">
                <a:solidFill>
                  <a:srgbClr val="FF0000"/>
                </a:solidFill>
                <a:sym typeface="Symbol"/>
              </a:rPr>
              <a:t>fluxes </a:t>
            </a:r>
            <a:r>
              <a:rPr lang="en-GB" dirty="0" err="1">
                <a:solidFill>
                  <a:schemeClr val="tx1"/>
                </a:solidFill>
                <a:sym typeface="Symbol"/>
              </a:rPr>
              <a:t>Idomura</a:t>
            </a:r>
            <a:r>
              <a:rPr lang="en-GB" dirty="0">
                <a:solidFill>
                  <a:schemeClr val="tx1"/>
                </a:solidFill>
                <a:sym typeface="Symbol"/>
              </a:rPr>
              <a:t> 14</a:t>
            </a:r>
            <a:r>
              <a:rPr lang="en-GB" sz="1800" dirty="0">
                <a:solidFill>
                  <a:srgbClr val="0F0FBD"/>
                </a:solidFill>
                <a:sym typeface="Symbol"/>
              </a:rPr>
              <a:t> </a:t>
            </a:r>
            <a:endParaRPr lang="en-GB" sz="2000" dirty="0">
              <a:solidFill>
                <a:srgbClr val="0F0FBD"/>
              </a:solidFill>
              <a:sym typeface="Symbol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30" y="3421852"/>
            <a:ext cx="4300472" cy="75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34198" y="4273565"/>
            <a:ext cx="4747096" cy="8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ts val="1400"/>
              </a:spcBef>
              <a:spcAft>
                <a:spcPts val="600"/>
              </a:spcAft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SzPct val="90000"/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2pPr>
            <a:lvl3pPr marL="704850" indent="-342900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SzPct val="36000"/>
              <a:buFont typeface="Wingdings" pitchFamily="2" charset="2"/>
              <a:buChar char="§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Clr>
                <a:srgbClr val="666666"/>
              </a:buClr>
              <a:buSzPct val="36000"/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Clr>
                <a:srgbClr val="666666"/>
              </a:buClr>
              <a:buFont typeface="Arial" charset="0"/>
              <a:buChar char="-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altLang="en-US" sz="2000" dirty="0" smtClean="0">
                <a:solidFill>
                  <a:srgbClr val="0000CC"/>
                </a:solidFill>
              </a:rPr>
              <a:t>Explained by the effect of </a:t>
            </a:r>
            <a:r>
              <a:rPr lang="en-US" altLang="en-US" sz="2000" dirty="0" smtClean="0">
                <a:solidFill>
                  <a:srgbClr val="0000CC"/>
                </a:solidFill>
                <a:sym typeface="Symbol"/>
              </a:rPr>
              <a:t>collisions on zonal flow dynamics</a:t>
            </a:r>
            <a:r>
              <a:rPr lang="en-US" altLang="en-US" sz="2000" dirty="0" smtClean="0">
                <a:solidFill>
                  <a:srgbClr val="0000CC"/>
                </a:solidFill>
              </a:rPr>
              <a:t> </a:t>
            </a:r>
            <a:endParaRPr lang="en-US" altLang="en-US" sz="2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5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11"/>
          <p:cNvSpPr txBox="1">
            <a:spLocks/>
          </p:cNvSpPr>
          <p:nvPr/>
        </p:nvSpPr>
        <p:spPr bwMode="auto">
          <a:xfrm>
            <a:off x="217470" y="2106762"/>
            <a:ext cx="4107910" cy="358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F0FBD"/>
                </a:solidFill>
              </a:rPr>
              <a:t>Turbulence affects the shape of the distribution function in velocity space</a:t>
            </a: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sym typeface="Symbol"/>
              </a:rPr>
              <a:t>T</a:t>
            </a:r>
            <a:r>
              <a:rPr lang="en-US" sz="2000" dirty="0">
                <a:solidFill>
                  <a:srgbClr val="FF0000"/>
                </a:solidFill>
                <a:sym typeface="Symbol"/>
              </a:rPr>
              <a:t>urbulent </a:t>
            </a:r>
            <a:r>
              <a:rPr lang="en-US" sz="2000" dirty="0" smtClean="0">
                <a:solidFill>
                  <a:srgbClr val="FF0000"/>
                </a:solidFill>
                <a:sym typeface="Symbol"/>
              </a:rPr>
              <a:t>radial scattering  trapping/</a:t>
            </a:r>
            <a:r>
              <a:rPr lang="en-US" sz="2000" dirty="0" err="1" smtClean="0">
                <a:solidFill>
                  <a:srgbClr val="FF0000"/>
                </a:solidFill>
                <a:sym typeface="Symbol"/>
              </a:rPr>
              <a:t>detrapping</a:t>
            </a:r>
            <a:r>
              <a:rPr lang="en-US" sz="2000" dirty="0" smtClean="0">
                <a:solidFill>
                  <a:srgbClr val="FF0000"/>
                </a:solidFill>
                <a:sym typeface="Symbol"/>
              </a:rPr>
              <a:t>  </a:t>
            </a: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F0FBD"/>
                </a:solidFill>
                <a:sym typeface="Symbol"/>
              </a:rPr>
              <a:t>Works for bootstrap current </a:t>
            </a:r>
            <a:r>
              <a:rPr lang="en-US" dirty="0">
                <a:solidFill>
                  <a:schemeClr val="tx1"/>
                </a:solidFill>
              </a:rPr>
              <a:t>McDevitt 13</a:t>
            </a: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F0FBD"/>
                </a:solidFill>
                <a:sym typeface="Symbol"/>
              </a:rPr>
              <a:t>Not explored so far for impurities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dirty="0" smtClean="0"/>
              <a:t>Turbulence may produce </a:t>
            </a:r>
            <a:br>
              <a:rPr lang="en-GB" dirty="0" smtClean="0"/>
            </a:br>
            <a:r>
              <a:rPr lang="en-GB" dirty="0" smtClean="0"/>
              <a:t>anisotropy in the phase space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22</a:t>
            </a:fld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5940152" y="1750169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McDevitt 13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540" y="2343317"/>
            <a:ext cx="456247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 rot="16200000">
            <a:off x="7536376" y="3713356"/>
            <a:ext cx="25492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/>
              </a:rPr>
              <a:t>Turbulent </a:t>
            </a:r>
            <a:r>
              <a:rPr lang="en-US" dirty="0" err="1">
                <a:sym typeface="Symbol"/>
              </a:rPr>
              <a:t>d</a:t>
            </a:r>
            <a:r>
              <a:rPr lang="en-US" dirty="0" err="1" smtClean="0">
                <a:sym typeface="Symbol"/>
              </a:rPr>
              <a:t>etrapping</a:t>
            </a:r>
            <a:endParaRPr lang="en-US" baseline="-25000" dirty="0"/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8532440" y="2564904"/>
            <a:ext cx="0" cy="276524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62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dirty="0" smtClean="0"/>
              <a:t>Interplay with turbulence via poloidal asymmetries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23</a:t>
            </a:fld>
            <a:endParaRPr lang="fr-FR" dirty="0"/>
          </a:p>
        </p:txBody>
      </p:sp>
      <p:sp>
        <p:nvSpPr>
          <p:cNvPr id="19" name="Espace réservé du contenu 11"/>
          <p:cNvSpPr txBox="1">
            <a:spLocks/>
          </p:cNvSpPr>
          <p:nvPr/>
        </p:nvSpPr>
        <p:spPr bwMode="auto">
          <a:xfrm>
            <a:off x="179512" y="980728"/>
            <a:ext cx="885698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F0FBD"/>
                </a:solidFill>
                <a:sym typeface="Symbol"/>
              </a:rPr>
              <a:t>Heat source + Reynolds stress drive </a:t>
            </a:r>
            <a:r>
              <a:rPr lang="en-US" sz="2000" dirty="0" smtClean="0">
                <a:solidFill>
                  <a:srgbClr val="FF0000"/>
                </a:solidFill>
                <a:sym typeface="Symbol"/>
              </a:rPr>
              <a:t>flow poloidal asymmetries</a:t>
            </a:r>
            <a:endParaRPr lang="en-US" sz="2000" dirty="0">
              <a:solidFill>
                <a:srgbClr val="FF0000"/>
              </a:solidFill>
              <a:sym typeface="Symbol"/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F0FBD"/>
                </a:solidFill>
                <a:sym typeface="Symbol"/>
              </a:rPr>
              <a:t>Amplified for </a:t>
            </a:r>
            <a:r>
              <a:rPr lang="en-US" sz="2000" dirty="0" smtClean="0">
                <a:solidFill>
                  <a:srgbClr val="0F0FBD"/>
                </a:solidFill>
                <a:sym typeface="Symbol"/>
              </a:rPr>
              <a:t>impurities </a:t>
            </a:r>
            <a:endParaRPr lang="en-GB" sz="2000" dirty="0">
              <a:solidFill>
                <a:srgbClr val="0F0FBD"/>
              </a:solidFill>
              <a:sym typeface="Symbol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3" t="2653"/>
          <a:stretch/>
        </p:blipFill>
        <p:spPr>
          <a:xfrm>
            <a:off x="4838507" y="2900623"/>
            <a:ext cx="3261885" cy="3088360"/>
          </a:xfrm>
          <a:prstGeom prst="rect">
            <a:avLst/>
          </a:prstGeom>
        </p:spPr>
      </p:pic>
      <p:pic>
        <p:nvPicPr>
          <p:cNvPr id="22" name="Picture 2" descr="C:\Users\XG123794\Documents\Garbet\Conferences_14\ER_Conway_IPP_Garching_14\Transparent_Garbet\Fig_A512_Phi2D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"/>
          <a:stretch/>
        </p:blipFill>
        <p:spPr bwMode="auto">
          <a:xfrm>
            <a:off x="978100" y="2900623"/>
            <a:ext cx="3487422" cy="311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ZoneTexte 23"/>
          <p:cNvSpPr txBox="1"/>
          <p:nvPr/>
        </p:nvSpPr>
        <p:spPr>
          <a:xfrm>
            <a:off x="5076056" y="2254292"/>
            <a:ext cx="2384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Electric potential</a:t>
            </a:r>
          </a:p>
          <a:p>
            <a:pPr algn="ctr"/>
            <a:r>
              <a:rPr lang="en-US" dirty="0" smtClean="0"/>
              <a:t>(m=1, n=0 mode)</a:t>
            </a:r>
            <a:endParaRPr lang="en-US" dirty="0"/>
          </a:p>
        </p:txBody>
      </p:sp>
      <p:sp>
        <p:nvSpPr>
          <p:cNvPr id="25" name="ZoneTexte 24"/>
          <p:cNvSpPr txBox="1"/>
          <p:nvPr/>
        </p:nvSpPr>
        <p:spPr>
          <a:xfrm>
            <a:off x="1611694" y="2254292"/>
            <a:ext cx="2377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ym typeface="Symbol"/>
              </a:rPr>
              <a:t>Electric potential</a:t>
            </a:r>
          </a:p>
          <a:p>
            <a:pPr algn="ctr"/>
            <a:r>
              <a:rPr lang="fr-FR" dirty="0" smtClean="0">
                <a:sym typeface="Symbol"/>
              </a:rPr>
              <a:t>(m, n0 modes</a:t>
            </a:r>
            <a:r>
              <a:rPr lang="fr-FR" sz="1400" dirty="0" smtClean="0">
                <a:sym typeface="Symbol"/>
              </a:rPr>
              <a:t>)</a:t>
            </a:r>
            <a:endParaRPr lang="en-US" sz="1400" dirty="0"/>
          </a:p>
        </p:txBody>
      </p:sp>
      <p:sp>
        <p:nvSpPr>
          <p:cNvPr id="26" name="ZoneTexte 25"/>
          <p:cNvSpPr txBox="1"/>
          <p:nvPr/>
        </p:nvSpPr>
        <p:spPr>
          <a:xfrm>
            <a:off x="75688" y="6110342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Sarazin TTF 15</a:t>
            </a:r>
            <a:endParaRPr lang="en-US" sz="1600" dirty="0"/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4909179" y="5805264"/>
            <a:ext cx="280831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V="1">
            <a:off x="4877363" y="2924944"/>
            <a:ext cx="0" cy="2880320"/>
          </a:xfrm>
          <a:prstGeom prst="line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7141427" y="5928359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/>
              </a:rPr>
              <a:t>R</a:t>
            </a:r>
            <a:endParaRPr lang="en-US" baseline="-25000" dirty="0"/>
          </a:p>
        </p:txBody>
      </p:sp>
      <p:sp>
        <p:nvSpPr>
          <p:cNvPr id="14" name="ZoneTexte 13"/>
          <p:cNvSpPr txBox="1"/>
          <p:nvPr/>
        </p:nvSpPr>
        <p:spPr>
          <a:xfrm>
            <a:off x="4499992" y="2924944"/>
            <a:ext cx="33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/>
              </a:rPr>
              <a:t>Z</a:t>
            </a:r>
            <a:endParaRPr lang="en-US" baseline="-25000" dirty="0"/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1331640" y="5805264"/>
            <a:ext cx="280831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1299824" y="2924944"/>
            <a:ext cx="0" cy="2880320"/>
          </a:xfrm>
          <a:prstGeom prst="line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3563888" y="5928359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/>
              </a:rPr>
              <a:t>R</a:t>
            </a:r>
            <a:endParaRPr lang="en-US" baseline="-25000" dirty="0"/>
          </a:p>
        </p:txBody>
      </p:sp>
      <p:sp>
        <p:nvSpPr>
          <p:cNvPr id="20" name="ZoneTexte 19"/>
          <p:cNvSpPr txBox="1"/>
          <p:nvPr/>
        </p:nvSpPr>
        <p:spPr>
          <a:xfrm>
            <a:off x="922453" y="2924944"/>
            <a:ext cx="33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/>
              </a:rPr>
              <a:t>Z</a:t>
            </a:r>
            <a:endParaRPr lang="en-US" baseline="-25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936" y="1340768"/>
            <a:ext cx="168592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654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XG123794\Documents\Garbet\TURBULENCE\GYROCINETIQUE\Neoclassique_GK\Esteve_neoclassique_GYSELA_15\Turbulence_He_Juil_15\Figures festival théorie DE\cas_turbulent_D_N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8" r="2133" b="50000"/>
          <a:stretch/>
        </p:blipFill>
        <p:spPr bwMode="auto">
          <a:xfrm>
            <a:off x="674664" y="2420888"/>
            <a:ext cx="8353589" cy="306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ce réservé du contenu 11"/>
          <p:cNvSpPr txBox="1">
            <a:spLocks/>
          </p:cNvSpPr>
          <p:nvPr/>
        </p:nvSpPr>
        <p:spPr bwMode="auto">
          <a:xfrm>
            <a:off x="111645" y="1074190"/>
            <a:ext cx="8964488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5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F0FBD"/>
                </a:solidFill>
              </a:rPr>
              <a:t>Competition at medium Z: </a:t>
            </a:r>
            <a:r>
              <a:rPr lang="en-GB" sz="2000" dirty="0" smtClean="0">
                <a:solidFill>
                  <a:srgbClr val="0F0FBD"/>
                </a:solidFill>
              </a:rPr>
              <a:t>neoclassical </a:t>
            </a:r>
            <a:r>
              <a:rPr lang="en-GB" sz="2000" dirty="0" smtClean="0">
                <a:solidFill>
                  <a:srgbClr val="0F0FBD"/>
                </a:solidFill>
                <a:sym typeface="Symbol"/>
              </a:rPr>
              <a:t> </a:t>
            </a:r>
            <a:r>
              <a:rPr lang="en-GB" sz="2000" dirty="0" smtClean="0">
                <a:solidFill>
                  <a:srgbClr val="0F0FBD"/>
                </a:solidFill>
              </a:rPr>
              <a:t>turbulent transport. </a:t>
            </a: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sym typeface="Symbol"/>
              </a:rPr>
              <a:t>Partial compensation : resulting average flux is inward </a:t>
            </a:r>
            <a:r>
              <a:rPr lang="en-GB" sz="2000" dirty="0" smtClean="0">
                <a:solidFill>
                  <a:srgbClr val="0F0FBD"/>
                </a:solidFill>
              </a:rPr>
              <a:t>(for this set of parameters)</a:t>
            </a:r>
            <a:endParaRPr lang="en-US" sz="2000" dirty="0" smtClean="0">
              <a:solidFill>
                <a:srgbClr val="FF0000"/>
              </a:solidFill>
              <a:sym typeface="Symbol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dirty="0" smtClean="0"/>
              <a:t>Dynamics of neoclassical and </a:t>
            </a:r>
            <a:br>
              <a:rPr lang="en-GB" dirty="0" smtClean="0"/>
            </a:br>
            <a:r>
              <a:rPr lang="en-GB" dirty="0" smtClean="0"/>
              <a:t>turbulent transport is complex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24</a:t>
            </a:fld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6308567" y="567054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Esteve</a:t>
            </a:r>
            <a:r>
              <a:rPr lang="en-US" dirty="0" smtClean="0"/>
              <a:t> PhD 15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1115616" y="5485874"/>
            <a:ext cx="16878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/>
              </a:rPr>
              <a:t>Minor radius</a:t>
            </a:r>
            <a:endParaRPr lang="en-US" baseline="-25000" dirty="0"/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1003230" y="5485874"/>
            <a:ext cx="191258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 rot="16200000">
            <a:off x="-175882" y="3496362"/>
            <a:ext cx="1080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/>
              </a:rPr>
              <a:t>Time</a:t>
            </a:r>
            <a:endParaRPr lang="en-US" baseline="-25000" dirty="0"/>
          </a:p>
        </p:txBody>
      </p:sp>
      <p:cxnSp>
        <p:nvCxnSpPr>
          <p:cNvPr id="14" name="Connecteur droit avec flèche 13"/>
          <p:cNvCxnSpPr/>
          <p:nvPr/>
        </p:nvCxnSpPr>
        <p:spPr>
          <a:xfrm flipV="1">
            <a:off x="539552" y="2564904"/>
            <a:ext cx="0" cy="25922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3726301" y="5670359"/>
            <a:ext cx="1735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Neon Z=10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67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11"/>
          <p:cNvSpPr txBox="1">
            <a:spLocks/>
          </p:cNvSpPr>
          <p:nvPr/>
        </p:nvSpPr>
        <p:spPr bwMode="auto">
          <a:xfrm>
            <a:off x="168152" y="1081817"/>
            <a:ext cx="896448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0F0FBD"/>
                </a:solidFill>
                <a:sym typeface="Symbol"/>
              </a:rPr>
              <a:t>ExB</a:t>
            </a:r>
            <a:r>
              <a:rPr lang="en-US" sz="2000" dirty="0" smtClean="0">
                <a:solidFill>
                  <a:srgbClr val="0F0FBD"/>
                </a:solidFill>
                <a:sym typeface="Symbol"/>
              </a:rPr>
              <a:t> drift velocity contributes to neoclassical transport</a:t>
            </a: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0F0FBD"/>
              </a:solidFill>
              <a:sym typeface="Symbol"/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0F0FBD"/>
              </a:solidFill>
              <a:sym typeface="Symbol"/>
            </a:endParaRPr>
          </a:p>
          <a:p>
            <a:pPr marL="0" lvl="1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2000" dirty="0">
              <a:solidFill>
                <a:srgbClr val="0F0FBD"/>
              </a:solidFill>
              <a:sym typeface="Symbol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dirty="0" smtClean="0"/>
              <a:t>Neoclassical and turbulent fluxes </a:t>
            </a:r>
            <a:br>
              <a:rPr lang="en-GB" dirty="0" smtClean="0"/>
            </a:br>
            <a:r>
              <a:rPr lang="en-GB" dirty="0" smtClean="0"/>
              <a:t>cannot be added in a simple way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25</a:t>
            </a:fld>
            <a:endParaRPr lang="fr-FR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460" y="1486199"/>
            <a:ext cx="39243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Connecteur droit avec flèche 17"/>
          <p:cNvCxnSpPr/>
          <p:nvPr/>
        </p:nvCxnSpPr>
        <p:spPr>
          <a:xfrm flipV="1">
            <a:off x="2423324" y="1943307"/>
            <a:ext cx="268098" cy="35324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323528" y="2219260"/>
            <a:ext cx="4467690" cy="83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ts val="1400"/>
              </a:spcBef>
              <a:spcAft>
                <a:spcPts val="600"/>
              </a:spcAft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SzPct val="90000"/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2pPr>
            <a:lvl3pPr marL="704850" indent="-342900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SzPct val="36000"/>
              <a:buFont typeface="Wingdings" pitchFamily="2" charset="2"/>
              <a:buChar char="§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Clr>
                <a:srgbClr val="666666"/>
              </a:buClr>
              <a:buSzPct val="36000"/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Clr>
                <a:srgbClr val="666666"/>
              </a:buClr>
              <a:buFont typeface="Arial" charset="0"/>
              <a:buChar char="-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altLang="en-US" sz="2000" dirty="0" smtClean="0">
                <a:solidFill>
                  <a:srgbClr val="0000CC"/>
                </a:solidFill>
              </a:rPr>
              <a:t>Usually dubbed </a:t>
            </a:r>
            <a:r>
              <a:rPr lang="en-US" altLang="en-US" sz="2000" dirty="0" smtClean="0">
                <a:solidFill>
                  <a:srgbClr val="FF0000"/>
                </a:solidFill>
              </a:rPr>
              <a:t>“turbulent”, but contains </a:t>
            </a:r>
            <a:r>
              <a:rPr lang="en-US" sz="2000" dirty="0">
                <a:solidFill>
                  <a:srgbClr val="FF0000"/>
                </a:solidFill>
                <a:sym typeface="Symbol"/>
              </a:rPr>
              <a:t>n=0, m </a:t>
            </a:r>
            <a:r>
              <a:rPr lang="en-US" sz="2000" dirty="0" smtClean="0">
                <a:solidFill>
                  <a:srgbClr val="FF0000"/>
                </a:solidFill>
                <a:sym typeface="Symbol"/>
              </a:rPr>
              <a:t>=1 contributions </a:t>
            </a:r>
            <a:endParaRPr lang="en-US" altLang="en-US" sz="2000" dirty="0">
              <a:solidFill>
                <a:srgbClr val="FF0000"/>
              </a:solidFill>
            </a:endParaRPr>
          </a:p>
        </p:txBody>
      </p:sp>
      <p:cxnSp>
        <p:nvCxnSpPr>
          <p:cNvPr id="20" name="Connecteur droit avec flèche 19"/>
          <p:cNvCxnSpPr/>
          <p:nvPr/>
        </p:nvCxnSpPr>
        <p:spPr>
          <a:xfrm flipH="1" flipV="1">
            <a:off x="4933846" y="1943307"/>
            <a:ext cx="471276" cy="24685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5398876" y="1956214"/>
            <a:ext cx="3565612" cy="1003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ts val="1400"/>
              </a:spcBef>
              <a:spcAft>
                <a:spcPts val="600"/>
              </a:spcAft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SzPct val="90000"/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2pPr>
            <a:lvl3pPr marL="704850" indent="-342900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SzPct val="36000"/>
              <a:buFont typeface="Wingdings" pitchFamily="2" charset="2"/>
              <a:buChar char="§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Clr>
                <a:srgbClr val="666666"/>
              </a:buClr>
              <a:buSzPct val="36000"/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Clr>
                <a:srgbClr val="666666"/>
              </a:buClr>
              <a:buFont typeface="Arial" charset="0"/>
              <a:buChar char="-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altLang="en-US" sz="2000" dirty="0" smtClean="0">
                <a:solidFill>
                  <a:srgbClr val="0000CC"/>
                </a:solidFill>
              </a:rPr>
              <a:t>Often called </a:t>
            </a:r>
            <a:r>
              <a:rPr lang="en-US" altLang="en-US" sz="2000" dirty="0" smtClean="0">
                <a:solidFill>
                  <a:srgbClr val="FF0000"/>
                </a:solidFill>
              </a:rPr>
              <a:t>“neoclassical”, </a:t>
            </a:r>
            <a:r>
              <a:rPr lang="en-US" altLang="en-US" sz="2000" dirty="0" smtClean="0">
                <a:solidFill>
                  <a:srgbClr val="0000CC"/>
                </a:solidFill>
              </a:rPr>
              <a:t>but </a:t>
            </a:r>
            <a:r>
              <a:rPr lang="en-US" altLang="en-US" sz="2000" dirty="0" smtClean="0">
                <a:solidFill>
                  <a:srgbClr val="FF0000"/>
                </a:solidFill>
              </a:rPr>
              <a:t>includes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contributions from turbulence</a:t>
            </a:r>
            <a:endParaRPr lang="en-US" altLang="en-US" dirty="0" smtClean="0">
              <a:solidFill>
                <a:srgbClr val="FF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" t="3711" b="4052"/>
          <a:stretch/>
        </p:blipFill>
        <p:spPr>
          <a:xfrm>
            <a:off x="1755002" y="2985012"/>
            <a:ext cx="6828964" cy="3421959"/>
          </a:xfrm>
          <a:prstGeom prst="rect">
            <a:avLst/>
          </a:prstGeom>
        </p:spPr>
      </p:pic>
      <p:cxnSp>
        <p:nvCxnSpPr>
          <p:cNvPr id="22" name="Connecteur droit avec flèche 21"/>
          <p:cNvCxnSpPr/>
          <p:nvPr/>
        </p:nvCxnSpPr>
        <p:spPr>
          <a:xfrm>
            <a:off x="6588224" y="3861048"/>
            <a:ext cx="327259" cy="362139"/>
          </a:xfrm>
          <a:prstGeom prst="straightConnector1">
            <a:avLst/>
          </a:prstGeom>
          <a:ln w="254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-22572" y="3253784"/>
            <a:ext cx="2218308" cy="90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ts val="1400"/>
              </a:spcBef>
              <a:spcAft>
                <a:spcPts val="600"/>
              </a:spcAft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SzPct val="90000"/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2pPr>
            <a:lvl3pPr marL="704850" indent="-342900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SzPct val="36000"/>
              <a:buFont typeface="Wingdings" pitchFamily="2" charset="2"/>
              <a:buChar char="§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Clr>
                <a:srgbClr val="666666"/>
              </a:buClr>
              <a:buSzPct val="36000"/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Clr>
                <a:srgbClr val="666666"/>
              </a:buClr>
              <a:buFont typeface="Arial" charset="0"/>
              <a:buChar char="-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30000"/>
              </a:lnSpc>
              <a:spcBef>
                <a:spcPts val="600"/>
              </a:spcBef>
              <a:buNone/>
            </a:pPr>
            <a:r>
              <a:rPr lang="en-US" sz="2000" dirty="0" smtClean="0">
                <a:solidFill>
                  <a:srgbClr val="00B050"/>
                </a:solidFill>
                <a:sym typeface="Symbol"/>
              </a:rPr>
              <a:t>“Turbulent</a:t>
            </a:r>
            <a:r>
              <a:rPr lang="en-US" sz="2000" dirty="0">
                <a:solidFill>
                  <a:srgbClr val="00B050"/>
                </a:solidFill>
                <a:sym typeface="Symbol"/>
              </a:rPr>
              <a:t>” </a:t>
            </a:r>
            <a:r>
              <a:rPr lang="en-US" sz="2000" dirty="0" smtClean="0">
                <a:solidFill>
                  <a:srgbClr val="00B050"/>
                </a:solidFill>
                <a:sym typeface="Symbol"/>
              </a:rPr>
              <a:t>flux </a:t>
            </a:r>
            <a:r>
              <a:rPr lang="en-US" sz="2000" baseline="-25000" dirty="0" err="1" smtClean="0">
                <a:solidFill>
                  <a:srgbClr val="00B050"/>
                </a:solidFill>
                <a:sym typeface="Symbol"/>
              </a:rPr>
              <a:t>turb</a:t>
            </a:r>
            <a:r>
              <a:rPr lang="en-US" sz="2000" dirty="0" smtClean="0">
                <a:solidFill>
                  <a:srgbClr val="00B050"/>
                </a:solidFill>
                <a:sym typeface="Symbol"/>
              </a:rPr>
              <a:t> </a:t>
            </a:r>
            <a:r>
              <a:rPr lang="en-US" sz="2000" baseline="-25000" dirty="0" err="1">
                <a:solidFill>
                  <a:srgbClr val="00B050"/>
                </a:solidFill>
                <a:sym typeface="Symbol"/>
              </a:rPr>
              <a:t>Zi</a:t>
            </a:r>
            <a:r>
              <a:rPr lang="en-US" sz="2000" dirty="0">
                <a:solidFill>
                  <a:srgbClr val="00B050"/>
                </a:solidFill>
                <a:sym typeface="Symbol"/>
              </a:rPr>
              <a:t>=0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942850" y="3314946"/>
            <a:ext cx="2880320" cy="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ts val="1400"/>
              </a:spcBef>
              <a:spcAft>
                <a:spcPts val="600"/>
              </a:spcAft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SzPct val="90000"/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2pPr>
            <a:lvl3pPr marL="704850" indent="-342900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SzPct val="36000"/>
              <a:buFont typeface="Wingdings" pitchFamily="2" charset="2"/>
              <a:buChar char="§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Clr>
                <a:srgbClr val="666666"/>
              </a:buClr>
              <a:buSzPct val="36000"/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Clr>
                <a:srgbClr val="666666"/>
              </a:buClr>
              <a:buFont typeface="Arial" charset="0"/>
              <a:buChar char="-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30000"/>
              </a:lnSpc>
              <a:spcBef>
                <a:spcPts val="600"/>
              </a:spcBef>
              <a:buNone/>
            </a:pPr>
            <a:r>
              <a:rPr lang="en-US" sz="2000" dirty="0">
                <a:solidFill>
                  <a:srgbClr val="0000CC"/>
                </a:solidFill>
                <a:sym typeface="Symbol"/>
              </a:rPr>
              <a:t>Neoclassical </a:t>
            </a:r>
            <a:r>
              <a:rPr lang="en-US" sz="2000" dirty="0" smtClean="0">
                <a:solidFill>
                  <a:srgbClr val="0000CC"/>
                </a:solidFill>
                <a:sym typeface="Symbol"/>
              </a:rPr>
              <a:t>flux </a:t>
            </a:r>
            <a:r>
              <a:rPr lang="en-US" sz="2000" baseline="-25000" dirty="0" smtClean="0">
                <a:solidFill>
                  <a:srgbClr val="0000CC"/>
                </a:solidFill>
                <a:sym typeface="Symbol"/>
              </a:rPr>
              <a:t>neo</a:t>
            </a:r>
            <a:r>
              <a:rPr lang="en-US" sz="2000" dirty="0" smtClean="0">
                <a:solidFill>
                  <a:srgbClr val="0000CC"/>
                </a:solidFill>
                <a:sym typeface="Symbol"/>
              </a:rPr>
              <a:t> n=0 modes</a:t>
            </a:r>
            <a:endParaRPr lang="en-US" sz="2000" dirty="0">
              <a:solidFill>
                <a:srgbClr val="0000CC"/>
              </a:solidFill>
              <a:sym typeface="Symbol"/>
            </a:endParaRPr>
          </a:p>
        </p:txBody>
      </p:sp>
      <p:cxnSp>
        <p:nvCxnSpPr>
          <p:cNvPr id="27" name="Connecteur droit avec flèche 26"/>
          <p:cNvCxnSpPr/>
          <p:nvPr/>
        </p:nvCxnSpPr>
        <p:spPr>
          <a:xfrm>
            <a:off x="1755002" y="3707904"/>
            <a:ext cx="1923608" cy="515283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4248814" y="5563562"/>
            <a:ext cx="1588634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ts val="1400"/>
              </a:spcBef>
              <a:spcAft>
                <a:spcPts val="600"/>
              </a:spcAft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SzPct val="90000"/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2pPr>
            <a:lvl3pPr marL="704850" indent="-342900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SzPct val="36000"/>
              <a:buFont typeface="Wingdings" pitchFamily="2" charset="2"/>
              <a:buChar char="§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Clr>
                <a:srgbClr val="666666"/>
              </a:buClr>
              <a:buSzPct val="36000"/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Clr>
                <a:srgbClr val="666666"/>
              </a:buClr>
              <a:buFont typeface="Arial" charset="0"/>
              <a:buChar char="-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30000"/>
              </a:lnSpc>
              <a:spcBef>
                <a:spcPts val="600"/>
              </a:spcBef>
              <a:buNone/>
            </a:pPr>
            <a:r>
              <a:rPr lang="en-US" sz="2000" b="1" dirty="0">
                <a:solidFill>
                  <a:srgbClr val="FF0000"/>
                </a:solidFill>
                <a:sym typeface="Symbol"/>
              </a:rPr>
              <a:t></a:t>
            </a:r>
            <a:r>
              <a:rPr lang="en-US" sz="2000" b="1" baseline="-25000" dirty="0">
                <a:solidFill>
                  <a:srgbClr val="FF0000"/>
                </a:solidFill>
                <a:sym typeface="Symbol"/>
              </a:rPr>
              <a:t>neo</a:t>
            </a:r>
            <a:r>
              <a:rPr lang="en-US" sz="2000" b="1" dirty="0">
                <a:solidFill>
                  <a:srgbClr val="FF0000"/>
                </a:solidFill>
                <a:sym typeface="Symbol"/>
              </a:rPr>
              <a:t>+ </a:t>
            </a:r>
            <a:r>
              <a:rPr lang="en-US" sz="2000" b="1" baseline="-25000" dirty="0" err="1" smtClean="0">
                <a:solidFill>
                  <a:srgbClr val="FF0000"/>
                </a:solidFill>
                <a:sym typeface="Symbol"/>
              </a:rPr>
              <a:t>turb</a:t>
            </a:r>
            <a:endParaRPr lang="en-US" sz="2000" dirty="0">
              <a:solidFill>
                <a:srgbClr val="0F0FBD"/>
              </a:solidFill>
              <a:sym typeface="Symbol"/>
            </a:endParaRPr>
          </a:p>
        </p:txBody>
      </p:sp>
      <p:cxnSp>
        <p:nvCxnSpPr>
          <p:cNvPr id="30" name="Connecteur droit avec flèche 29"/>
          <p:cNvCxnSpPr/>
          <p:nvPr/>
        </p:nvCxnSpPr>
        <p:spPr>
          <a:xfrm flipH="1" flipV="1">
            <a:off x="3957588" y="5251648"/>
            <a:ext cx="291226" cy="36004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"/>
          <p:cNvSpPr txBox="1">
            <a:spLocks noChangeArrowheads="1"/>
          </p:cNvSpPr>
          <p:nvPr/>
        </p:nvSpPr>
        <p:spPr bwMode="auto">
          <a:xfrm>
            <a:off x="2369095" y="5598314"/>
            <a:ext cx="794317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ts val="1400"/>
              </a:spcBef>
              <a:spcAft>
                <a:spcPts val="600"/>
              </a:spcAft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SzPct val="90000"/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2pPr>
            <a:lvl3pPr marL="704850" indent="-342900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SzPct val="36000"/>
              <a:buFont typeface="Wingdings" pitchFamily="2" charset="2"/>
              <a:buChar char="§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Clr>
                <a:srgbClr val="666666"/>
              </a:buClr>
              <a:buSzPct val="36000"/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Clr>
                <a:srgbClr val="666666"/>
              </a:buClr>
              <a:buFont typeface="Arial" charset="0"/>
              <a:buChar char="-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30000"/>
              </a:lnSpc>
              <a:spcBef>
                <a:spcPts val="600"/>
              </a:spcBef>
              <a:buNone/>
            </a:pPr>
            <a:r>
              <a:rPr lang="en-US" sz="2000" b="1" dirty="0" smtClean="0">
                <a:solidFill>
                  <a:schemeClr val="tx1"/>
                </a:solidFill>
                <a:sym typeface="Symbol"/>
              </a:rPr>
              <a:t></a:t>
            </a:r>
            <a:r>
              <a:rPr lang="en-US" sz="2000" b="1" baseline="-25000" dirty="0" smtClean="0">
                <a:solidFill>
                  <a:schemeClr val="tx1"/>
                </a:solidFill>
                <a:sym typeface="Symbol"/>
              </a:rPr>
              <a:t>tot</a:t>
            </a:r>
            <a:endParaRPr lang="en-US" sz="2000" dirty="0">
              <a:solidFill>
                <a:schemeClr val="tx1"/>
              </a:solidFill>
              <a:sym typeface="Symbol"/>
            </a:endParaRPr>
          </a:p>
        </p:txBody>
      </p:sp>
      <p:cxnSp>
        <p:nvCxnSpPr>
          <p:cNvPr id="38" name="Connecteur droit avec flèche 37"/>
          <p:cNvCxnSpPr/>
          <p:nvPr/>
        </p:nvCxnSpPr>
        <p:spPr>
          <a:xfrm flipV="1">
            <a:off x="2691422" y="5251648"/>
            <a:ext cx="440418" cy="48695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267990" y="5845696"/>
            <a:ext cx="1834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Esteve</a:t>
            </a:r>
            <a:r>
              <a:rPr lang="en-US" dirty="0" smtClean="0"/>
              <a:t>  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41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11"/>
          <p:cNvSpPr txBox="1">
            <a:spLocks/>
          </p:cNvSpPr>
          <p:nvPr/>
        </p:nvSpPr>
        <p:spPr bwMode="auto">
          <a:xfrm>
            <a:off x="395536" y="1484784"/>
            <a:ext cx="8013936" cy="412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CC"/>
                </a:solidFill>
                <a:sym typeface="Symbol"/>
              </a:rPr>
              <a:t>MHD activity impacts </a:t>
            </a:r>
            <a:r>
              <a:rPr lang="en-US" sz="2000" dirty="0">
                <a:solidFill>
                  <a:srgbClr val="0000CC"/>
                </a:solidFill>
                <a:sym typeface="Symbol"/>
              </a:rPr>
              <a:t>impurity </a:t>
            </a:r>
            <a:r>
              <a:rPr lang="en-US" sz="2000" dirty="0" smtClean="0">
                <a:solidFill>
                  <a:srgbClr val="0000CC"/>
                </a:solidFill>
                <a:sym typeface="Symbol"/>
              </a:rPr>
              <a:t>transport in several ways</a:t>
            </a: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0000CC"/>
              </a:solidFill>
              <a:sym typeface="Symbol"/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CC"/>
                </a:solidFill>
                <a:sym typeface="Symbol"/>
              </a:rPr>
              <a:t>Two situations are well identified in tokamaks:</a:t>
            </a: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000" dirty="0" smtClean="0">
                <a:solidFill>
                  <a:srgbClr val="FF0000"/>
                </a:solidFill>
                <a:sym typeface="Symbol"/>
              </a:rPr>
              <a:t>Speed-up of impurity penetration </a:t>
            </a:r>
            <a:r>
              <a:rPr lang="en-US" sz="2000" dirty="0" smtClean="0">
                <a:solidFill>
                  <a:srgbClr val="0000CC"/>
                </a:solidFill>
                <a:sym typeface="Symbol"/>
              </a:rPr>
              <a:t>due to tearing modes</a:t>
            </a:r>
            <a:endParaRPr lang="en-US" sz="2000" dirty="0">
              <a:solidFill>
                <a:srgbClr val="0000CC"/>
              </a:solidFill>
              <a:sym typeface="Symbol"/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000" dirty="0" smtClean="0">
                <a:solidFill>
                  <a:srgbClr val="FF0000"/>
                </a:solidFill>
                <a:sym typeface="Symbol"/>
              </a:rPr>
              <a:t>Fast relaxation due to sawtooth crashes</a:t>
            </a: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US" sz="2000" dirty="0">
              <a:solidFill>
                <a:srgbClr val="FF0000"/>
              </a:solidFill>
              <a:sym typeface="Symbol"/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sym typeface="Symbol"/>
              </a:rPr>
              <a:t>Helical perturbations change neoclassical fluxes </a:t>
            </a:r>
            <a:r>
              <a:rPr lang="en-US" sz="2000" dirty="0" smtClean="0">
                <a:solidFill>
                  <a:srgbClr val="0000CC"/>
                </a:solidFill>
                <a:sym typeface="Symbol"/>
              </a:rPr>
              <a:t>(e.g.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rgbClr val="0000CC"/>
                </a:solidFill>
              </a:rPr>
              <a:t>RFPs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Carraro</a:t>
            </a:r>
            <a:r>
              <a:rPr lang="en-US" dirty="0" smtClean="0">
                <a:solidFill>
                  <a:schemeClr val="tx1"/>
                </a:solidFill>
              </a:rPr>
              <a:t> 15, </a:t>
            </a:r>
            <a:r>
              <a:rPr lang="en-US" sz="2000" dirty="0" err="1" smtClean="0">
                <a:solidFill>
                  <a:srgbClr val="0000CC"/>
                </a:solidFill>
                <a:sym typeface="Symbol"/>
              </a:rPr>
              <a:t>stellarator</a:t>
            </a:r>
            <a:r>
              <a:rPr lang="en-US" sz="2000" dirty="0" smtClean="0">
                <a:solidFill>
                  <a:srgbClr val="0000CC"/>
                </a:solidFill>
                <a:sym typeface="Symbol"/>
              </a:rPr>
              <a:t>, </a:t>
            </a:r>
            <a:r>
              <a:rPr lang="en-US" sz="2000" dirty="0" err="1" smtClean="0">
                <a:solidFill>
                  <a:srgbClr val="0000CC"/>
                </a:solidFill>
                <a:sym typeface="Symbol"/>
              </a:rPr>
              <a:t>tokamak+kink</a:t>
            </a:r>
            <a:r>
              <a:rPr lang="en-US" sz="2000" dirty="0" smtClean="0">
                <a:solidFill>
                  <a:srgbClr val="0000CC"/>
                </a:solidFill>
                <a:sym typeface="Symbol"/>
              </a:rPr>
              <a:t> mode  </a:t>
            </a:r>
            <a:r>
              <a:rPr lang="en-US" dirty="0">
                <a:solidFill>
                  <a:schemeClr val="tx1"/>
                </a:solidFill>
              </a:rPr>
              <a:t>Garcia-</a:t>
            </a:r>
            <a:r>
              <a:rPr lang="en-US" dirty="0" err="1">
                <a:solidFill>
                  <a:schemeClr val="tx1"/>
                </a:solidFill>
              </a:rPr>
              <a:t>Regana</a:t>
            </a:r>
            <a:r>
              <a:rPr lang="en-US" dirty="0">
                <a:solidFill>
                  <a:schemeClr val="tx1"/>
                </a:solidFill>
              </a:rPr>
              <a:t> 15 </a:t>
            </a:r>
            <a:r>
              <a:rPr lang="en-US" sz="2000" dirty="0" smtClean="0">
                <a:solidFill>
                  <a:srgbClr val="0000CC"/>
                </a:solidFill>
                <a:sym typeface="Symbol"/>
              </a:rPr>
              <a:t>)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dirty="0" smtClean="0"/>
              <a:t>Interplay with MHD activity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830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11"/>
          <p:cNvSpPr txBox="1">
            <a:spLocks/>
          </p:cNvSpPr>
          <p:nvPr/>
        </p:nvSpPr>
        <p:spPr bwMode="auto">
          <a:xfrm>
            <a:off x="198245" y="1273798"/>
            <a:ext cx="4166463" cy="4536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00CC"/>
                </a:solidFill>
                <a:sym typeface="Symbol"/>
              </a:rPr>
              <a:t>“Neoclassical” Tearing Modes are known to speed up tungsten penetration in JET </a:t>
            </a:r>
            <a:r>
              <a:rPr lang="en-US" dirty="0" smtClean="0">
                <a:solidFill>
                  <a:schemeClr val="tx1"/>
                </a:solidFill>
              </a:rPr>
              <a:t>Hender 15</a:t>
            </a:r>
            <a:endParaRPr lang="en-GB" dirty="0" smtClean="0">
              <a:solidFill>
                <a:srgbClr val="0000CC"/>
              </a:solidFill>
              <a:sym typeface="Symbol"/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CC"/>
                </a:solidFill>
                <a:sym typeface="Symbol"/>
              </a:rPr>
              <a:t>Two possible </a:t>
            </a:r>
            <a:r>
              <a:rPr lang="en-GB" sz="2000" dirty="0" smtClean="0">
                <a:solidFill>
                  <a:srgbClr val="0000CC"/>
                </a:solidFill>
                <a:sym typeface="Symbol"/>
              </a:rPr>
              <a:t>explanations </a:t>
            </a:r>
            <a:r>
              <a:rPr lang="en-US" dirty="0" err="1">
                <a:solidFill>
                  <a:schemeClr val="tx1"/>
                </a:solidFill>
              </a:rPr>
              <a:t>Casson</a:t>
            </a:r>
            <a:r>
              <a:rPr lang="en-US" dirty="0">
                <a:solidFill>
                  <a:schemeClr val="tx1"/>
                </a:solidFill>
              </a:rPr>
              <a:t> 15, Hender </a:t>
            </a:r>
            <a:r>
              <a:rPr lang="en-US" dirty="0" smtClean="0">
                <a:solidFill>
                  <a:schemeClr val="tx1"/>
                </a:solidFill>
              </a:rPr>
              <a:t>15, Marchetto 15</a:t>
            </a:r>
            <a:endParaRPr lang="en-GB" dirty="0">
              <a:solidFill>
                <a:schemeClr val="tx1"/>
              </a:solidFill>
              <a:sym typeface="Symbol"/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2000" dirty="0" smtClean="0">
                <a:solidFill>
                  <a:srgbClr val="FF0000"/>
                </a:solidFill>
                <a:sym typeface="Symbol"/>
              </a:rPr>
              <a:t>enhancement of local diffusion </a:t>
            </a:r>
            <a:r>
              <a:rPr lang="en-GB" sz="2000" dirty="0" smtClean="0">
                <a:solidFill>
                  <a:srgbClr val="0000CC"/>
                </a:solidFill>
                <a:sym typeface="Symbol"/>
              </a:rPr>
              <a:t>due </a:t>
            </a:r>
            <a:r>
              <a:rPr lang="en-GB" sz="2000" dirty="0">
                <a:solidFill>
                  <a:srgbClr val="0000CC"/>
                </a:solidFill>
                <a:sym typeface="Symbol"/>
              </a:rPr>
              <a:t>to parallel </a:t>
            </a:r>
            <a:r>
              <a:rPr lang="en-GB" sz="2000" dirty="0" smtClean="0">
                <a:solidFill>
                  <a:srgbClr val="0000CC"/>
                </a:solidFill>
                <a:sym typeface="Symbol"/>
              </a:rPr>
              <a:t>motion</a:t>
            </a: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2000" dirty="0" smtClean="0">
                <a:solidFill>
                  <a:srgbClr val="FF0000"/>
                </a:solidFill>
                <a:sym typeface="Symbol"/>
              </a:rPr>
              <a:t>temperature flattening </a:t>
            </a:r>
            <a:r>
              <a:rPr lang="en-GB" sz="2000" dirty="0" smtClean="0">
                <a:solidFill>
                  <a:srgbClr val="0000CC"/>
                </a:solidFill>
                <a:sym typeface="Symbol"/>
              </a:rPr>
              <a:t>in </a:t>
            </a:r>
            <a:r>
              <a:rPr lang="en-GB" sz="2000" dirty="0">
                <a:solidFill>
                  <a:srgbClr val="0000CC"/>
                </a:solidFill>
                <a:sym typeface="Symbol"/>
              </a:rPr>
              <a:t>the magnetic </a:t>
            </a:r>
            <a:r>
              <a:rPr lang="en-GB" sz="2000" dirty="0" smtClean="0">
                <a:solidFill>
                  <a:srgbClr val="0000CC"/>
                </a:solidFill>
                <a:sym typeface="Symbol"/>
              </a:rPr>
              <a:t>island</a:t>
            </a: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CC"/>
                </a:solidFill>
              </a:rPr>
              <a:t>1</a:t>
            </a:r>
            <a:r>
              <a:rPr lang="en-US" sz="2000" baseline="30000" dirty="0" smtClean="0">
                <a:solidFill>
                  <a:srgbClr val="0000CC"/>
                </a:solidFill>
              </a:rPr>
              <a:t>st</a:t>
            </a:r>
            <a:r>
              <a:rPr lang="en-US" sz="2000" dirty="0" smtClean="0">
                <a:solidFill>
                  <a:srgbClr val="0000CC"/>
                </a:solidFill>
              </a:rPr>
              <a:t> principle modelling needed</a:t>
            </a:r>
            <a:endParaRPr lang="en-US" sz="2000" dirty="0">
              <a:solidFill>
                <a:srgbClr val="0000CC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dirty="0" smtClean="0"/>
              <a:t>Tearing modes speed up impurity penetration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27</a:t>
            </a:fld>
            <a:endParaRPr lang="fr-FR" dirty="0"/>
          </a:p>
        </p:txBody>
      </p:sp>
      <p:grpSp>
        <p:nvGrpSpPr>
          <p:cNvPr id="14" name="Groupe 13"/>
          <p:cNvGrpSpPr/>
          <p:nvPr/>
        </p:nvGrpSpPr>
        <p:grpSpPr>
          <a:xfrm>
            <a:off x="4392092" y="984798"/>
            <a:ext cx="4172656" cy="5225736"/>
            <a:chOff x="4392092" y="984798"/>
            <a:chExt cx="4172656" cy="5225736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984798"/>
              <a:ext cx="3992748" cy="4959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ZoneTexte 16"/>
            <p:cNvSpPr txBox="1"/>
            <p:nvPr/>
          </p:nvSpPr>
          <p:spPr>
            <a:xfrm>
              <a:off x="4392092" y="5871980"/>
              <a:ext cx="18722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Joffrin</a:t>
              </a:r>
              <a:r>
                <a:rPr lang="en-US" sz="1600" dirty="0" smtClean="0"/>
                <a:t> NF’14 JET</a:t>
              </a:r>
              <a:endParaRPr lang="en-US" sz="1600" dirty="0"/>
            </a:p>
          </p:txBody>
        </p:sp>
        <p:cxnSp>
          <p:nvCxnSpPr>
            <p:cNvPr id="18" name="Connecteur droit avec flèche 17"/>
            <p:cNvCxnSpPr/>
            <p:nvPr/>
          </p:nvCxnSpPr>
          <p:spPr>
            <a:xfrm flipV="1">
              <a:off x="6588224" y="5454715"/>
              <a:ext cx="0" cy="71058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/>
            <p:cNvSpPr txBox="1"/>
            <p:nvPr/>
          </p:nvSpPr>
          <p:spPr>
            <a:xfrm>
              <a:off x="6643464" y="5841202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Tearing mode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845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11"/>
          <p:cNvSpPr txBox="1">
            <a:spLocks/>
          </p:cNvSpPr>
          <p:nvPr/>
        </p:nvSpPr>
        <p:spPr bwMode="auto">
          <a:xfrm>
            <a:off x="20343" y="1789607"/>
            <a:ext cx="4178448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F0FBD"/>
                </a:solidFill>
                <a:sym typeface="Symbol"/>
              </a:rPr>
              <a:t>Sawteeth play an important role in regularizing the impurity content </a:t>
            </a: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F0FBD"/>
                </a:solidFill>
                <a:sym typeface="Symbol"/>
              </a:rPr>
              <a:t>Flattening is observed after a crash</a:t>
            </a: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FF0000"/>
                </a:solidFill>
                <a:sym typeface="Symbol"/>
              </a:rPr>
              <a:t>Profiles are</a:t>
            </a:r>
            <a:r>
              <a:rPr lang="en-GB" sz="2000" dirty="0" smtClean="0">
                <a:solidFill>
                  <a:srgbClr val="0F0FBD"/>
                </a:solidFill>
                <a:sym typeface="Symbol"/>
              </a:rPr>
              <a:t> </a:t>
            </a:r>
            <a:r>
              <a:rPr lang="en-GB" sz="2000" dirty="0" smtClean="0">
                <a:solidFill>
                  <a:srgbClr val="FF0000"/>
                </a:solidFill>
                <a:sym typeface="Symbol"/>
              </a:rPr>
              <a:t>different from neoclassical + turbulent transport prediction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dirty="0" smtClean="0"/>
              <a:t>Impact of sawteeth on impurity transport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28</a:t>
            </a:fld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6075816" y="5446310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Sertoli</a:t>
            </a:r>
            <a:r>
              <a:rPr lang="en-US" sz="1600" dirty="0" smtClean="0"/>
              <a:t> EPS 15</a:t>
            </a:r>
            <a:endParaRPr lang="en-US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92" y="2073463"/>
            <a:ext cx="3869204" cy="294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5791960" y="1437446"/>
            <a:ext cx="3015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Asdex</a:t>
            </a:r>
            <a:r>
              <a:rPr lang="en-US" dirty="0" smtClean="0"/>
              <a:t> Upgrade – tungsten density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5436096" y="2176728"/>
            <a:ext cx="8640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N</a:t>
            </a:r>
            <a:r>
              <a:rPr lang="en-US" baseline="-25000" dirty="0" smtClean="0">
                <a:solidFill>
                  <a:srgbClr val="0000CC"/>
                </a:solidFill>
              </a:rPr>
              <a:t>W</a:t>
            </a:r>
            <a:r>
              <a:rPr lang="en-US" dirty="0" smtClean="0">
                <a:solidFill>
                  <a:srgbClr val="0000CC"/>
                </a:solidFill>
              </a:rPr>
              <a:t>(r)</a:t>
            </a:r>
            <a:endParaRPr lang="en-US" baseline="-25000" dirty="0">
              <a:solidFill>
                <a:srgbClr val="0000CC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508104" y="4797152"/>
            <a:ext cx="28083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/>
              </a:rPr>
              <a:t>Normalized minor radius</a:t>
            </a:r>
            <a:endParaRPr lang="en-US" baseline="-25000" dirty="0"/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5220072" y="4273064"/>
            <a:ext cx="432048" cy="89342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4268953" y="1604941"/>
            <a:ext cx="1342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 crash</a:t>
            </a:r>
            <a:endParaRPr lang="en-US" dirty="0"/>
          </a:p>
        </p:txBody>
      </p:sp>
      <p:cxnSp>
        <p:nvCxnSpPr>
          <p:cNvPr id="19" name="Connecteur droit avec flèche 18"/>
          <p:cNvCxnSpPr/>
          <p:nvPr/>
        </p:nvCxnSpPr>
        <p:spPr>
          <a:xfrm>
            <a:off x="5048162" y="1974273"/>
            <a:ext cx="819982" cy="1016855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4198791" y="5166484"/>
            <a:ext cx="169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Before crash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53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space réservé du contenu 11"/>
              <p:cNvSpPr txBox="1">
                <a:spLocks/>
              </p:cNvSpPr>
              <p:nvPr/>
            </p:nvSpPr>
            <p:spPr bwMode="auto">
              <a:xfrm>
                <a:off x="179512" y="1107478"/>
                <a:ext cx="8759736" cy="52710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923925" algn="l" rtl="0" eaLnBrk="1" fontAlgn="base" hangingPunct="1">
                  <a:spcBef>
                    <a:spcPct val="0"/>
                  </a:spcBef>
                  <a:spcAft>
                    <a:spcPts val="400"/>
                  </a:spcAft>
                  <a:buFont typeface="Arial" charset="0"/>
                  <a:defRPr sz="2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360363" indent="-360363" algn="l" rtl="0" eaLnBrk="1" fontAlgn="base" hangingPunct="1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SzPct val="90000"/>
                  <a:buBlip>
                    <a:blip r:embed="rId3"/>
                  </a:buBlip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2pPr>
                <a:lvl3pPr marL="361950" algn="l" rtl="0" eaLnBrk="1" fontAlgn="base" hangingPunct="1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SzPct val="36000"/>
                  <a:buFont typeface="Arial" charset="0"/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3pPr>
                <a:lvl4pPr marL="1009650" indent="-238125" algn="l" rtl="0" eaLnBrk="1" fontAlgn="base" hangingPunct="1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SzPct val="36000"/>
                  <a:buBlip>
                    <a:blip r:embed="rId4"/>
                  </a:buBlip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4pPr>
                <a:lvl5pPr marL="1133475" indent="-114300" algn="l" rtl="0" eaLnBrk="1" fontAlgn="base" hangingPunct="1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charset="0"/>
                  <a:buChar char="-"/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solidFill>
                      <a:srgbClr val="0F0FBD"/>
                    </a:solidFill>
                    <a:sym typeface="Symbol"/>
                  </a:rPr>
                  <a:t>Two fluid MHD equations </a:t>
                </a:r>
                <a:r>
                  <a:rPr lang="en-US" dirty="0">
                    <a:solidFill>
                      <a:schemeClr val="tx1"/>
                    </a:solidFill>
                  </a:rPr>
                  <a:t>Lütjens &amp; </a:t>
                </a:r>
                <a:r>
                  <a:rPr lang="en-US" dirty="0" err="1">
                    <a:solidFill>
                      <a:schemeClr val="tx1"/>
                    </a:solidFill>
                  </a:rPr>
                  <a:t>Luciani</a:t>
                </a:r>
                <a:r>
                  <a:rPr lang="en-US" dirty="0">
                    <a:solidFill>
                      <a:schemeClr val="tx1"/>
                    </a:solidFill>
                  </a:rPr>
                  <a:t> JCP 08&amp;10</a:t>
                </a:r>
                <a:endParaRPr lang="en-US" sz="2000" dirty="0">
                  <a:solidFill>
                    <a:schemeClr val="tx1"/>
                  </a:solidFill>
                </a:endParaRPr>
              </a:p>
              <a:p>
                <a:pPr marL="0" lvl="1" indent="0" algn="ctr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𝜕</m:t>
                          </m:r>
                        </m:e>
                        <m:sub>
                          <m: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𝑡</m:t>
                          </m:r>
                        </m:sub>
                      </m:sSub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𝑛</m:t>
                      </m:r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+</m:t>
                      </m:r>
                      <m:r>
                        <a:rPr lang="en-US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𝛁</m:t>
                      </m:r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. 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𝑛</m:t>
                          </m:r>
                          <m:r>
                            <a:rPr lang="en-US" sz="2000" b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𝐕</m:t>
                          </m:r>
                        </m:e>
                      </m:d>
                      <m:r>
                        <a:rPr lang="en-US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000" b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𝛁</m:t>
                          </m:r>
                          <m:sSub>
                            <m:sSubPr>
                              <m:ctrlPr>
                                <a:rPr lang="en-US" sz="2000" i="1" dirty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i="1" dirty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cs typeface="Calibri" panose="020F0502020204030204" pitchFamily="34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 dirty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𝑒</m:t>
                          </m:r>
                        </m:den>
                      </m:f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. </m:t>
                      </m:r>
                      <m:r>
                        <a:rPr lang="en-US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𝛁</m:t>
                      </m:r>
                      <m:r>
                        <a:rPr lang="en-US" sz="2000" b="1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×</m:t>
                      </m:r>
                      <m:f>
                        <m:fPr>
                          <m:ctrlPr>
                            <a:rPr lang="en-US" sz="2000" b="1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000" b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𝐁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1" i="1" dirty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000" i="1" dirty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000" b="1" i="1" dirty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cs typeface="Calibri" panose="020F0502020204030204" pitchFamily="34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US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𝛁</m:t>
                      </m:r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.(</m:t>
                      </m:r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𝐷</m:t>
                      </m:r>
                      <m:r>
                        <a:rPr lang="en-US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𝛁</m:t>
                      </m:r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𝑛</m:t>
                      </m:r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𝐕</m:t>
                          </m:r>
                        </m:e>
                        <m:sub>
                          <m: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𝑝</m:t>
                          </m:r>
                        </m:sub>
                      </m:sSub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𝑛</m:t>
                      </m:r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)+</m:t>
                      </m:r>
                      <m:sSub>
                        <m:sSubPr>
                          <m:ctrlP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1" indent="0" algn="ctr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𝑛</m:t>
                      </m:r>
                      <m:sSub>
                        <m:sSubPr>
                          <m:ctrlP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 dirty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i="1" dirty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cs typeface="Calibri" panose="020F0502020204030204" pitchFamily="34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000" i="1" dirty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cs typeface="Calibri" panose="020F0502020204030204" pitchFamily="34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000" b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𝐕</m:t>
                          </m:r>
                          <m: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lang="en-US" sz="2000" b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𝐕</m:t>
                          </m:r>
                          <m: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. </m:t>
                          </m:r>
                          <m:r>
                            <a:rPr lang="en-US" sz="2000" b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𝛁</m:t>
                          </m:r>
                          <m:r>
                            <a:rPr lang="en-US" sz="2000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)</m:t>
                          </m:r>
                          <m:r>
                            <a:rPr lang="en-US" sz="2000" b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𝐕</m:t>
                          </m:r>
                          <m: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+(</m:t>
                          </m:r>
                          <m:sSubSup>
                            <m:sSubSupPr>
                              <m:ctrlPr>
                                <a:rPr lang="en-US" sz="2000" i="1" dirty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dirty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cs typeface="Calibri" panose="020F0502020204030204" pitchFamily="34" charset="0"/>
                                </a:rPr>
                                <m:t>𝐕</m:t>
                              </m:r>
                            </m:e>
                            <m:sub>
                              <m:r>
                                <a:rPr lang="en-US" sz="2000" i="1" dirty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000" i="1" dirty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cs typeface="Calibri" panose="020F0502020204030204" pitchFamily="34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. </m:t>
                          </m:r>
                          <m:r>
                            <a:rPr lang="en-US" sz="2000" b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𝛁</m:t>
                          </m:r>
                          <m:r>
                            <a:rPr lang="en-US" sz="2000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sz="2000" i="1" dirty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1" dirty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cs typeface="Calibri" panose="020F0502020204030204" pitchFamily="34" charset="0"/>
                                </a:rPr>
                                <m:t>𝐕</m:t>
                              </m:r>
                            </m:e>
                            <m:sub>
                              <m:r>
                                <a:rPr lang="en-US" sz="2000" i="1" dirty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cs typeface="Calibri" panose="020F0502020204030204" pitchFamily="34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US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𝐉</m:t>
                      </m:r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×</m:t>
                      </m:r>
                      <m:r>
                        <a:rPr lang="en-US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𝐁</m:t>
                      </m:r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−</m:t>
                      </m:r>
                      <m:r>
                        <a:rPr lang="en-US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𝛁</m:t>
                      </m:r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𝑝</m:t>
                      </m:r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+</m:t>
                      </m:r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𝜇</m:t>
                      </m:r>
                      <m:sSup>
                        <m:sSupPr>
                          <m:ctrlPr>
                            <a:rPr lang="en-US" sz="2000" b="1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2000" b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𝛁</m:t>
                          </m:r>
                        </m:e>
                        <m:sup>
                          <m:r>
                            <a:rPr lang="en-US" sz="2000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𝐕</m:t>
                      </m:r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+</m:t>
                      </m:r>
                      <m:sSubSup>
                        <m:sSubSupPr>
                          <m:ctrlP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sz="2000" b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𝐕</m:t>
                          </m:r>
                        </m:e>
                        <m:sub>
                          <m: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∗</m:t>
                          </m:r>
                        </m:sup>
                      </m:sSubSup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1" indent="0" algn="ctr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𝜕</m:t>
                          </m:r>
                        </m:e>
                        <m:sub>
                          <m: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𝑡</m:t>
                          </m:r>
                        </m:sub>
                      </m:sSub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𝑝</m:t>
                      </m:r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+</m:t>
                      </m:r>
                      <m:r>
                        <a:rPr lang="en-US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𝐕</m:t>
                      </m:r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. </m:t>
                      </m:r>
                      <m:r>
                        <a:rPr lang="en-US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𝛁</m:t>
                      </m:r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𝑝</m:t>
                      </m:r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+</m:t>
                      </m:r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𝛾</m:t>
                      </m:r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𝑝</m:t>
                      </m:r>
                      <m:r>
                        <a:rPr lang="en-US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𝛁</m:t>
                      </m:r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.</m:t>
                      </m:r>
                      <m:r>
                        <a:rPr lang="en-US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𝐕</m:t>
                      </m:r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𝛾</m:t>
                          </m:r>
                        </m:num>
                        <m:den>
                          <m: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𝑒</m:t>
                          </m:r>
                        </m:den>
                      </m:f>
                      <m:d>
                        <m:dPr>
                          <m:ctrlP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𝑇</m:t>
                          </m:r>
                          <m:r>
                            <a:rPr lang="en-US" sz="2000" b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𝛁</m:t>
                          </m:r>
                          <m:sSub>
                            <m:sSubPr>
                              <m:ctrlPr>
                                <a:rPr lang="en-US" sz="2000" i="1" dirty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i="1" dirty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cs typeface="Calibri" panose="020F0502020204030204" pitchFamily="34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 dirty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 dirty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i="1" dirty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cs typeface="Calibri" panose="020F0502020204030204" pitchFamily="34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 dirty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𝛁</m:t>
                          </m:r>
                          <m:sSub>
                            <m:sSubPr>
                              <m:ctrlPr>
                                <a:rPr lang="en-US" sz="2000" i="1" dirty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i="1" dirty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cs typeface="Calibri" panose="020F0502020204030204" pitchFamily="34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i="1" dirty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 dirty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i="1" dirty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cs typeface="Calibri" panose="020F0502020204030204" pitchFamily="34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 dirty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cs typeface="Calibri" panose="020F0502020204030204" pitchFamily="34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2000" b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𝛁</m:t>
                          </m:r>
                          <m:sSub>
                            <m:sSubPr>
                              <m:ctrlPr>
                                <a:rPr lang="en-US" sz="2000" i="1" dirty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i="1" dirty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cs typeface="Calibri" panose="020F0502020204030204" pitchFamily="34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i="1" dirty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cs typeface="Calibri" panose="020F0502020204030204" pitchFamily="34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. </m:t>
                      </m:r>
                      <m:r>
                        <a:rPr lang="en-US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𝚵</m:t>
                      </m:r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 </m:t>
                      </m:r>
                    </m:oMath>
                  </m:oMathPara>
                </a14:m>
                <a:endParaRPr lang="en-US" sz="2000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 Math"/>
                  <a:cs typeface="Calibri" panose="020F0502020204030204" pitchFamily="34" charset="0"/>
                </a:endParaRPr>
              </a:p>
              <a:p>
                <a:pPr marL="0" lvl="1" indent="0" algn="ctr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US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𝛁</m:t>
                      </m:r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. (</m:t>
                      </m:r>
                      <m:sSub>
                        <m:sSubPr>
                          <m:ctrlP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𝜒</m:t>
                          </m:r>
                        </m:e>
                        <m:sub>
                          <m: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⊥</m:t>
                          </m:r>
                        </m:sub>
                      </m:sSub>
                      <m:sSub>
                        <m:sSubPr>
                          <m:ctrlP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𝛁</m:t>
                          </m:r>
                        </m:e>
                        <m:sub>
                          <m: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⊥</m:t>
                          </m:r>
                        </m:sub>
                      </m:sSub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𝑇</m:t>
                      </m:r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)+</m:t>
                      </m:r>
                      <m:r>
                        <a:rPr lang="en-US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𝛁</m:t>
                      </m:r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. (</m:t>
                      </m:r>
                      <m:sSub>
                        <m:sSubPr>
                          <m:ctrlP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𝜒</m:t>
                          </m:r>
                        </m:e>
                        <m:sub>
                          <m: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∥</m:t>
                          </m:r>
                        </m:sub>
                      </m:sSub>
                      <m:sSub>
                        <m:sSubPr>
                          <m:ctrlP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𝛻</m:t>
                          </m:r>
                        </m:e>
                        <m:sub>
                          <m: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∥</m:t>
                          </m:r>
                        </m:sub>
                      </m:sSub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𝑇</m:t>
                      </m:r>
                      <m:r>
                        <a:rPr lang="en-US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𝐛</m:t>
                      </m:r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)+</m:t>
                      </m:r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𝐻</m:t>
                      </m:r>
                    </m:oMath>
                  </m:oMathPara>
                </a14:m>
                <a:endPara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1" indent="0" algn="ctr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𝜕</m:t>
                          </m:r>
                        </m:e>
                        <m:sub>
                          <m: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𝑡</m:t>
                          </m:r>
                        </m:sub>
                      </m:sSub>
                      <m:r>
                        <a:rPr lang="en-US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𝐁</m:t>
                      </m:r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US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𝛁</m:t>
                      </m:r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×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𝐕</m:t>
                          </m:r>
                          <m: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×</m:t>
                          </m:r>
                          <m:r>
                            <a:rPr lang="en-US" sz="2000" b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𝐁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+</m:t>
                      </m:r>
                      <m:r>
                        <a:rPr lang="en-US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𝛁</m:t>
                      </m:r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×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 dirty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i="1" dirty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dirty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/>
                                      <a:cs typeface="Calibri" panose="020F0502020204030204" pitchFamily="34" charset="0"/>
                                    </a:rPr>
                                    <m:t>𝛻</m:t>
                                  </m:r>
                                </m:e>
                                <m:sub>
                                  <m:r>
                                    <a:rPr lang="en-US" sz="2000" i="1" dirty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/>
                                      <a:cs typeface="Calibri" panose="020F0502020204030204" pitchFamily="34" charset="0"/>
                                    </a:rPr>
                                    <m:t>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i="1" dirty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i="1" dirty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/>
                                      <a:cs typeface="Calibri" panose="020F0502020204030204" pitchFamily="34" charset="0"/>
                                    </a:rPr>
                                    <m:t>p</m:t>
                                  </m:r>
                                </m:e>
                                <m:sub>
                                  <m:r>
                                    <a:rPr lang="en-US" sz="2000" i="1" dirty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/>
                                      <a:cs typeface="Calibri" panose="020F0502020204030204" pitchFamily="34" charset="0"/>
                                    </a:rPr>
                                    <m:t>𝑒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000" i="1" dirty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cs typeface="Calibri" panose="020F0502020204030204" pitchFamily="34" charset="0"/>
                                </a:rPr>
                                <m:t>𝑛𝑒</m:t>
                              </m:r>
                            </m:den>
                          </m:f>
                          <m:r>
                            <a:rPr lang="en-US" sz="2000" b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𝐛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−</m:t>
                      </m:r>
                      <m:r>
                        <a:rPr lang="en-US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𝛁</m:t>
                      </m:r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×</m:t>
                      </m:r>
                      <m:r>
                        <a:rPr lang="en-US" sz="2000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𝜂</m:t>
                      </m:r>
                      <m:r>
                        <a:rPr lang="en-US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𝐉</m:t>
                      </m:r>
                    </m:oMath>
                  </m:oMathPara>
                </a14:m>
                <a:endPara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1" indent="0">
                  <a:lnSpc>
                    <a:spcPct val="100000"/>
                  </a:lnSpc>
                  <a:buNone/>
                </a:pPr>
                <a:endPara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1" indent="0">
                  <a:lnSpc>
                    <a:spcPct val="150000"/>
                  </a:lnSpc>
                  <a:buNone/>
                </a:pPr>
                <a:r>
                  <a:rPr lang="en-US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en-US" sz="1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with </a:t>
                </a:r>
                <a14:m>
                  <m:oMath xmlns:m="http://schemas.openxmlformats.org/officeDocument/2006/math">
                    <m:r>
                      <a:rPr lang="en-US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</a:rPr>
                      <m:t>𝐕</m:t>
                    </m:r>
                    <m:r>
                      <a: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1800" b="1" i="1" dirty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b="1" dirty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𝐕</m:t>
                        </m:r>
                      </m:e>
                      <m:sub>
                        <m:r>
                          <a:rPr lang="en-US" sz="1800" i="1" dirty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∥</m:t>
                        </m:r>
                        <m:r>
                          <a:rPr lang="en-US" sz="1800" dirty="0" err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1800" i="1" dirty="0" err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sz="1800" b="1" i="1" dirty="0" err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b="1" dirty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𝐕</m:t>
                        </m:r>
                      </m:e>
                      <m:sub>
                        <m:r>
                          <a:rPr lang="en-US" sz="1800" i="1" dirty="0" err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fluid velocity,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800" b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𝐕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en-US" sz="18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∗</m:t>
                        </m:r>
                      </m:sup>
                    </m:sSubSup>
                    <m:r>
                      <a:rPr lang="en-US" sz="18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18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1800" b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𝐁</m:t>
                        </m:r>
                        <m:r>
                          <a:rPr lang="en-US" sz="18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×</m:t>
                        </m:r>
                        <m:r>
                          <a:rPr lang="en-US" sz="1800" b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𝛁</m:t>
                        </m:r>
                        <m:sSub>
                          <m:sSubPr>
                            <m:ctrlPr>
                              <a:rPr lang="en-US" sz="18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18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</a:rPr>
                      <m:t>/</m:t>
                    </m:r>
                    <m:r>
                      <a:rPr lang="en-US" sz="18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</a:rPr>
                      <m:t>𝑛𝑒</m:t>
                    </m:r>
                    <m:sSup>
                      <m:sSupPr>
                        <m:ctrlPr>
                          <a:rPr lang="en-US" sz="18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18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ion diamagnetic velocity</a:t>
                </a:r>
              </a:p>
              <a:p>
                <a:pPr marL="0" lvl="1" indent="0">
                  <a:lnSpc>
                    <a:spcPct val="150000"/>
                  </a:lnSpc>
                  <a:buNone/>
                </a:pPr>
                <a:r>
                  <a:rPr lang="en-US" sz="1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         </a:t>
                </a:r>
                <a14:m>
                  <m:oMath xmlns:m="http://schemas.openxmlformats.org/officeDocument/2006/math">
                    <m:r>
                      <a:rPr lang="en-US" sz="1800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Calibri" panose="020F0502020204030204" pitchFamily="34" charset="0"/>
                      </a:rPr>
                      <m:t>𝑛</m:t>
                    </m:r>
                    <m:r>
                      <a:rPr lang="en-US" sz="1800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Calibri" panose="020F0502020204030204" pitchFamily="34" charset="0"/>
                      </a:rPr>
                      <m:t>=</m:t>
                    </m:r>
                    <m:sSub>
                      <m:sSubPr>
                        <m:ctrlPr>
                          <a:rPr lang="en-US" sz="1800" i="1" dirty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800" i="1" dirty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Calibri" panose="020F0502020204030204" pitchFamily="34" charset="0"/>
                          </a:rPr>
                          <m:t>𝑛</m:t>
                        </m:r>
                      </m:e>
                      <m:sub>
                        <m:r>
                          <a:rPr lang="en-US" sz="1800" i="1" dirty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Calibri" panose="020F0502020204030204" pitchFamily="34" charset="0"/>
                          </a:rPr>
                          <m:t>𝑖</m:t>
                        </m:r>
                      </m:sub>
                    </m:sSub>
                    <m:r>
                      <a:rPr lang="en-US" sz="1800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Calibri" panose="020F0502020204030204" pitchFamily="34" charset="0"/>
                      </a:rPr>
                      <m:t>=</m:t>
                    </m:r>
                    <m:sSub>
                      <m:sSubPr>
                        <m:ctrlPr>
                          <a:rPr lang="en-US" sz="1800" i="1" dirty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800" i="1" dirty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Calibri" panose="020F0502020204030204" pitchFamily="34" charset="0"/>
                          </a:rPr>
                          <m:t>𝑛</m:t>
                        </m:r>
                      </m:e>
                      <m:sub>
                        <m:r>
                          <a:rPr lang="en-US" sz="1800" i="1" dirty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Calibri" panose="020F0502020204030204" pitchFamily="34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fr-FR" sz="1800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Calibri" panose="020F0502020204030204" pitchFamily="34" charset="0"/>
                      </a:rPr>
                      <m:t>𝑝</m:t>
                    </m:r>
                    <m:r>
                      <a:rPr lang="fr-FR" sz="1800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Calibri" panose="020F0502020204030204" pitchFamily="34" charset="0"/>
                      </a:rPr>
                      <m:t>=</m:t>
                    </m:r>
                    <m:sSub>
                      <m:sSubPr>
                        <m:ctrlPr>
                          <a:rPr lang="fr-FR" sz="1800" i="1" dirty="0" err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1800" i="1" dirty="0" err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Calibri" panose="020F0502020204030204" pitchFamily="34" charset="0"/>
                          </a:rPr>
                          <m:t>𝑝</m:t>
                        </m:r>
                      </m:e>
                      <m:sub>
                        <m:r>
                          <a:rPr lang="fr-FR" sz="1800" i="1" dirty="0" err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Calibri" panose="020F0502020204030204" pitchFamily="34" charset="0"/>
                          </a:rPr>
                          <m:t>𝑒</m:t>
                        </m:r>
                      </m:sub>
                    </m:sSub>
                    <m:r>
                      <a:rPr lang="fr-FR" sz="1800" i="1" dirty="0" err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Calibri" panose="020F0502020204030204" pitchFamily="34" charset="0"/>
                      </a:rPr>
                      <m:t>+</m:t>
                    </m:r>
                    <m:sSub>
                      <m:sSubPr>
                        <m:ctrlPr>
                          <a:rPr lang="fr-FR" sz="1800" i="1" dirty="0" err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1800" i="1" dirty="0" err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Calibri" panose="020F0502020204030204" pitchFamily="34" charset="0"/>
                          </a:rPr>
                          <m:t>𝑝</m:t>
                        </m:r>
                      </m:e>
                      <m:sub>
                        <m:r>
                          <a:rPr lang="fr-FR" sz="1800" i="1" dirty="0" err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Calibri" panose="020F0502020204030204" pitchFamily="3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800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</a:rPr>
                      <m:t>𝜇</m:t>
                    </m:r>
                  </m:oMath>
                </a14:m>
                <a:r>
                  <a:rPr lang="en-US" sz="1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</a:rPr>
                  <a:t> plasma viscosity</a:t>
                </a:r>
                <a:endParaRPr lang="en-GB" sz="2000" dirty="0" smtClean="0">
                  <a:solidFill>
                    <a:srgbClr val="0F0FBD"/>
                  </a:solidFill>
                  <a:sym typeface="Symbol"/>
                </a:endParaRPr>
              </a:p>
              <a:p>
                <a:pPr marL="265113" lvl="1" indent="-265113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2000" dirty="0">
                  <a:solidFill>
                    <a:srgbClr val="0F0FBD"/>
                  </a:solidFill>
                  <a:sym typeface="Symbol"/>
                </a:endParaRPr>
              </a:p>
            </p:txBody>
          </p:sp>
        </mc:Choice>
        <mc:Fallback xmlns="">
          <p:sp>
            <p:nvSpPr>
              <p:cNvPr id="10" name="Espace réservé du contenu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512" y="1107478"/>
                <a:ext cx="8759736" cy="5271058"/>
              </a:xfrm>
              <a:prstGeom prst="rect">
                <a:avLst/>
              </a:prstGeom>
              <a:blipFill rotWithShape="1">
                <a:blip r:embed="rId5"/>
                <a:stretch>
                  <a:fillRect l="-1461" t="-463" r="-97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dirty="0" smtClean="0"/>
              <a:t>Modelling of sawteeth oscillations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29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7092280" y="2052000"/>
            <a:ext cx="2051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lang="fr-FR" sz="16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Density</a:t>
            </a:r>
            <a:r>
              <a:rPr lang="fr-FR" sz="16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equation</a:t>
            </a:r>
            <a:endParaRPr lang="fr-FR" sz="16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092280" y="2664000"/>
            <a:ext cx="2051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lang="fr-FR" sz="16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Momentum</a:t>
            </a:r>
            <a:r>
              <a:rPr lang="fr-FR" sz="16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equation</a:t>
            </a:r>
            <a:endParaRPr lang="fr-FR" sz="16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063459" y="3312000"/>
            <a:ext cx="2051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lang="fr-FR" sz="16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Pressure </a:t>
            </a:r>
            <a:r>
              <a:rPr lang="fr-FR" sz="16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equation</a:t>
            </a:r>
            <a:endParaRPr lang="fr-FR" sz="16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300192" y="4320000"/>
            <a:ext cx="2411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lang="fr-FR" sz="16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Ohm’s</a:t>
            </a:r>
            <a:r>
              <a:rPr lang="fr-FR" sz="16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law</a:t>
            </a:r>
            <a:r>
              <a:rPr lang="fr-FR" sz="16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fr-FR" sz="16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Faraday’s</a:t>
            </a:r>
            <a:r>
              <a:rPr lang="fr-FR" sz="16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law</a:t>
            </a:r>
            <a:endParaRPr lang="fr-FR" sz="16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20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Motivation (cont.)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3" name="ZoneTexte 2"/>
          <p:cNvSpPr txBox="1"/>
          <p:nvPr/>
        </p:nvSpPr>
        <p:spPr>
          <a:xfrm>
            <a:off x="4788024" y="5839049"/>
            <a:ext cx="388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Gruber PRL ’95, </a:t>
            </a:r>
            <a:r>
              <a:rPr lang="en-US" sz="1600" dirty="0" err="1" smtClean="0"/>
              <a:t>Iter</a:t>
            </a:r>
            <a:r>
              <a:rPr lang="en-US" sz="1600" dirty="0" smtClean="0"/>
              <a:t> Physics Basis ‘99</a:t>
            </a:r>
            <a:endParaRPr lang="en-US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3</a:t>
            </a:fld>
            <a:endParaRPr lang="fr-FR" dirty="0"/>
          </a:p>
        </p:txBody>
      </p:sp>
      <p:sp>
        <p:nvSpPr>
          <p:cNvPr id="5" name="Espace réservé du contenu 11"/>
          <p:cNvSpPr txBox="1">
            <a:spLocks/>
          </p:cNvSpPr>
          <p:nvPr/>
        </p:nvSpPr>
        <p:spPr bwMode="auto">
          <a:xfrm>
            <a:off x="107504" y="1844824"/>
            <a:ext cx="4181822" cy="3406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1" indent="-360000" defTabSz="360000" fontAlgn="auto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720000" algn="l"/>
                <a:tab pos="1796400" algn="l"/>
                <a:tab pos="2239200" algn="l"/>
              </a:tabLst>
              <a:defRPr/>
            </a:pPr>
            <a:r>
              <a:rPr lang="en-GB" sz="2000" kern="1000" dirty="0" smtClean="0">
                <a:solidFill>
                  <a:srgbClr val="0F0FBD"/>
                </a:solidFill>
                <a:sym typeface="Symbol"/>
              </a:rPr>
              <a:t>Other sources of impurities:</a:t>
            </a:r>
          </a:p>
          <a:p>
            <a:pPr lvl="1" defTabSz="360000" fontAlgn="auto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SzPct val="100000"/>
              <a:buFontTx/>
              <a:buChar char="-"/>
              <a:tabLst>
                <a:tab pos="360000" algn="l"/>
                <a:tab pos="720000" algn="l"/>
                <a:tab pos="1796400" algn="l"/>
                <a:tab pos="2239200" algn="l"/>
              </a:tabLst>
              <a:defRPr/>
            </a:pPr>
            <a:r>
              <a:rPr lang="en-GB" sz="2000" kern="1000" dirty="0" smtClean="0">
                <a:solidFill>
                  <a:srgbClr val="0F0FBD"/>
                </a:solidFill>
                <a:sym typeface="Symbol"/>
              </a:rPr>
              <a:t>He produced </a:t>
            </a:r>
            <a:r>
              <a:rPr lang="en-GB" sz="2000" kern="1000" dirty="0">
                <a:solidFill>
                  <a:srgbClr val="0F0FBD"/>
                </a:solidFill>
                <a:sym typeface="Symbol"/>
              </a:rPr>
              <a:t>by </a:t>
            </a:r>
            <a:r>
              <a:rPr lang="en-GB" sz="2000" kern="1000" dirty="0" smtClean="0">
                <a:solidFill>
                  <a:srgbClr val="0F0FBD"/>
                </a:solidFill>
                <a:sym typeface="Symbol"/>
              </a:rPr>
              <a:t>fusion reactions: </a:t>
            </a:r>
            <a:r>
              <a:rPr lang="en-GB" sz="2000" kern="1000" dirty="0">
                <a:solidFill>
                  <a:srgbClr val="FF0000"/>
                </a:solidFill>
                <a:sym typeface="Symbol"/>
              </a:rPr>
              <a:t>should be expelled from the core</a:t>
            </a:r>
            <a:r>
              <a:rPr lang="en-GB" sz="2000" kern="1000" dirty="0" smtClean="0">
                <a:solidFill>
                  <a:srgbClr val="0F0FBD"/>
                </a:solidFill>
                <a:sym typeface="Symbol"/>
              </a:rPr>
              <a:t>, </a:t>
            </a:r>
            <a:r>
              <a:rPr lang="en-GB" sz="2000" kern="1000" dirty="0" smtClean="0">
                <a:solidFill>
                  <a:srgbClr val="FF0000"/>
                </a:solidFill>
                <a:sym typeface="Symbol"/>
              </a:rPr>
              <a:t>and pumped</a:t>
            </a:r>
          </a:p>
          <a:p>
            <a:pPr lvl="1" defTabSz="360000" fontAlgn="auto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SzPct val="100000"/>
              <a:buFontTx/>
              <a:buChar char="-"/>
              <a:tabLst>
                <a:tab pos="360000" algn="l"/>
                <a:tab pos="720000" algn="l"/>
                <a:tab pos="1796400" algn="l"/>
                <a:tab pos="2239200" algn="l"/>
              </a:tabLst>
              <a:defRPr/>
            </a:pPr>
            <a:r>
              <a:rPr lang="en-GB" sz="2000" kern="1000" dirty="0" smtClean="0">
                <a:solidFill>
                  <a:srgbClr val="0F0FBD"/>
                </a:solidFill>
                <a:sym typeface="Symbol"/>
              </a:rPr>
              <a:t>Impurity seeding: </a:t>
            </a:r>
            <a:r>
              <a:rPr lang="en-GB" sz="2000" kern="1000" dirty="0" err="1" smtClean="0">
                <a:solidFill>
                  <a:srgbClr val="0F0FBD"/>
                </a:solidFill>
                <a:sym typeface="Symbol"/>
              </a:rPr>
              <a:t>Ar</a:t>
            </a:r>
            <a:r>
              <a:rPr lang="en-GB" sz="2000" kern="1000" dirty="0" smtClean="0">
                <a:solidFill>
                  <a:srgbClr val="0F0FBD"/>
                </a:solidFill>
                <a:sym typeface="Symbol"/>
              </a:rPr>
              <a:t>, N, Ne injected in the edge to cool down the plasma, </a:t>
            </a:r>
            <a:r>
              <a:rPr lang="en-GB" sz="2000" kern="1000" dirty="0">
                <a:solidFill>
                  <a:srgbClr val="FF0000"/>
                </a:solidFill>
                <a:sym typeface="Symbol"/>
              </a:rPr>
              <a:t>should not </a:t>
            </a:r>
            <a:r>
              <a:rPr lang="en-GB" sz="2000" kern="1000" dirty="0" smtClean="0">
                <a:solidFill>
                  <a:srgbClr val="FF0000"/>
                </a:solidFill>
                <a:sym typeface="Symbol"/>
              </a:rPr>
              <a:t>penetrate into the plasma core</a:t>
            </a:r>
            <a:endParaRPr lang="en-GB" sz="2000" kern="1000" dirty="0">
              <a:solidFill>
                <a:srgbClr val="FF0000"/>
              </a:solidFill>
              <a:sym typeface="Symbo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74" y="980729"/>
            <a:ext cx="4094175" cy="482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10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809" y="2594246"/>
            <a:ext cx="4230561" cy="3112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dirty="0" smtClean="0"/>
              <a:t>Impurity flush or penetration is recovered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30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7020272" y="2255775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Nicolas 14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32793"/>
            <a:ext cx="4798373" cy="638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ce réservé du contenu 11"/>
          <p:cNvSpPr txBox="1">
            <a:spLocks/>
          </p:cNvSpPr>
          <p:nvPr/>
        </p:nvSpPr>
        <p:spPr bwMode="auto">
          <a:xfrm>
            <a:off x="163536" y="989865"/>
            <a:ext cx="86832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5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6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F0FBD"/>
                </a:solidFill>
                <a:sym typeface="Symbol"/>
              </a:rPr>
              <a:t>Modelling of the impurity density and velocity : more equations …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0" y="2796538"/>
            <a:ext cx="4126129" cy="92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ce réservé du contenu 11"/>
          <p:cNvSpPr txBox="1">
            <a:spLocks/>
          </p:cNvSpPr>
          <p:nvPr/>
        </p:nvSpPr>
        <p:spPr bwMode="auto">
          <a:xfrm>
            <a:off x="133808" y="4725144"/>
            <a:ext cx="4043537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5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6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FF0000"/>
                </a:solidFill>
                <a:sym typeface="Symbol"/>
              </a:rPr>
              <a:t> Fast relaxation of density, velocity and temperature</a:t>
            </a:r>
            <a:r>
              <a:rPr lang="en-GB" sz="2000" dirty="0" smtClean="0">
                <a:solidFill>
                  <a:srgbClr val="0000FF"/>
                </a:solidFill>
                <a:sym typeface="Symbol"/>
              </a:rPr>
              <a:t>. </a:t>
            </a:r>
            <a:r>
              <a:rPr lang="en-GB" sz="2000" dirty="0">
                <a:solidFill>
                  <a:srgbClr val="0000CC"/>
                </a:solidFill>
                <a:latin typeface="+mj-lt"/>
                <a:sym typeface="Symbol"/>
              </a:rPr>
              <a:t>Consistent with </a:t>
            </a:r>
            <a:r>
              <a:rPr lang="en-GB" sz="2000" dirty="0" err="1">
                <a:solidFill>
                  <a:srgbClr val="0000CC"/>
                </a:solidFill>
                <a:latin typeface="+mj-lt"/>
                <a:sym typeface="Symbol"/>
              </a:rPr>
              <a:t>Kadomtsev</a:t>
            </a:r>
            <a:r>
              <a:rPr lang="en-GB" sz="2000" dirty="0">
                <a:solidFill>
                  <a:srgbClr val="0000CC"/>
                </a:solidFill>
                <a:latin typeface="+mj-lt"/>
                <a:sym typeface="Symbol"/>
              </a:rPr>
              <a:t> model </a:t>
            </a:r>
            <a:r>
              <a:rPr lang="en-GB" dirty="0" err="1">
                <a:solidFill>
                  <a:schemeClr val="tx1"/>
                </a:solidFill>
                <a:sym typeface="Symbol"/>
              </a:rPr>
              <a:t>Kadomtsev</a:t>
            </a:r>
            <a:r>
              <a:rPr lang="en-GB" dirty="0">
                <a:solidFill>
                  <a:schemeClr val="tx1"/>
                </a:solidFill>
                <a:sym typeface="Symbol"/>
              </a:rPr>
              <a:t> 75, </a:t>
            </a:r>
            <a:r>
              <a:rPr lang="en-GB" dirty="0" err="1" smtClean="0">
                <a:solidFill>
                  <a:schemeClr val="tx1"/>
                </a:solidFill>
                <a:sym typeface="Symbol"/>
              </a:rPr>
              <a:t>Porcelli</a:t>
            </a:r>
            <a:r>
              <a:rPr lang="en-GB" dirty="0" smtClean="0">
                <a:solidFill>
                  <a:schemeClr val="tx1"/>
                </a:solidFill>
                <a:sym typeface="Symbol"/>
              </a:rPr>
              <a:t> </a:t>
            </a:r>
            <a:r>
              <a:rPr lang="en-GB" dirty="0">
                <a:solidFill>
                  <a:schemeClr val="tx1"/>
                </a:solidFill>
                <a:sym typeface="Symbol"/>
              </a:rPr>
              <a:t>96</a:t>
            </a:r>
            <a:endParaRPr lang="en-GB" dirty="0" smtClean="0">
              <a:solidFill>
                <a:srgbClr val="FF0000"/>
              </a:solidFill>
              <a:sym typeface="Symbol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3825289" y="3302696"/>
            <a:ext cx="530687" cy="4834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1143979" y="3998475"/>
            <a:ext cx="2956126" cy="509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ts val="1400"/>
              </a:spcBef>
              <a:spcAft>
                <a:spcPts val="600"/>
              </a:spcAft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SzPct val="90000"/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2pPr>
            <a:lvl3pPr marL="704850" indent="-342900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SzPct val="36000"/>
              <a:buFont typeface="Wingdings" pitchFamily="2" charset="2"/>
              <a:buChar char="§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Clr>
                <a:srgbClr val="666666"/>
              </a:buClr>
              <a:buSzPct val="36000"/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Clr>
                <a:srgbClr val="666666"/>
              </a:buClr>
              <a:buFont typeface="Arial" charset="0"/>
              <a:buChar char="-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altLang="en-US" sz="2000" dirty="0" smtClean="0">
                <a:solidFill>
                  <a:srgbClr val="0000CC"/>
                </a:solidFill>
              </a:rPr>
              <a:t>Collisional friction force </a:t>
            </a:r>
            <a:endParaRPr lang="en-US" altLang="en-US" dirty="0" smtClean="0">
              <a:solidFill>
                <a:srgbClr val="0000CC"/>
              </a:solidFill>
            </a:endParaRPr>
          </a:p>
        </p:txBody>
      </p:sp>
      <p:cxnSp>
        <p:nvCxnSpPr>
          <p:cNvPr id="18" name="Connecteur droit avec flèche 17"/>
          <p:cNvCxnSpPr>
            <a:endCxn id="15" idx="3"/>
          </p:cNvCxnSpPr>
          <p:nvPr/>
        </p:nvCxnSpPr>
        <p:spPr>
          <a:xfrm flipV="1">
            <a:off x="3186261" y="3715317"/>
            <a:ext cx="716745" cy="29096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/>
          <p:cNvSpPr/>
          <p:nvPr/>
        </p:nvSpPr>
        <p:spPr>
          <a:xfrm>
            <a:off x="3687953" y="1432793"/>
            <a:ext cx="1820151" cy="6383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Connecteur droit avec flèche 21"/>
          <p:cNvCxnSpPr>
            <a:endCxn id="20" idx="3"/>
          </p:cNvCxnSpPr>
          <p:nvPr/>
        </p:nvCxnSpPr>
        <p:spPr>
          <a:xfrm flipV="1">
            <a:off x="3275856" y="1977630"/>
            <a:ext cx="678652" cy="3712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139058" y="2188019"/>
            <a:ext cx="4378168" cy="608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ts val="1400"/>
              </a:spcBef>
              <a:spcAft>
                <a:spcPts val="600"/>
              </a:spcAft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SzPct val="90000"/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2pPr>
            <a:lvl3pPr marL="704850" indent="-342900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SzPct val="36000"/>
              <a:buFont typeface="Wingdings" pitchFamily="2" charset="2"/>
              <a:buChar char="§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Clr>
                <a:srgbClr val="666666"/>
              </a:buClr>
              <a:buSzPct val="36000"/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Clr>
                <a:srgbClr val="666666"/>
              </a:buClr>
              <a:buFont typeface="Arial" charset="0"/>
              <a:buChar char="-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fr-FR" altLang="en-US" dirty="0" smtClean="0"/>
              <a:t> </a:t>
            </a:r>
            <a:r>
              <a:rPr lang="en-US" altLang="en-US" sz="2000" dirty="0" smtClean="0">
                <a:solidFill>
                  <a:srgbClr val="0000CC"/>
                </a:solidFill>
              </a:rPr>
              <a:t>Transport counted twice?</a:t>
            </a:r>
            <a:endParaRPr lang="en-US" altLang="en-US" sz="2000" dirty="0">
              <a:solidFill>
                <a:srgbClr val="0000CC"/>
              </a:solidFill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2051719" y="1432793"/>
            <a:ext cx="1080121" cy="6383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Connecteur droit avec flèche 29"/>
          <p:cNvCxnSpPr/>
          <p:nvPr/>
        </p:nvCxnSpPr>
        <p:spPr>
          <a:xfrm flipH="1" flipV="1">
            <a:off x="2391045" y="2010537"/>
            <a:ext cx="380755" cy="3712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http://www.direct-signaletique.com/I-Grande-3253-panneau-de-danger-chaussee-glissante-a4.ne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806" y="2255775"/>
            <a:ext cx="633283" cy="63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Connecteur droit avec flèche 20"/>
          <p:cNvCxnSpPr/>
          <p:nvPr/>
        </p:nvCxnSpPr>
        <p:spPr>
          <a:xfrm flipV="1">
            <a:off x="4981791" y="5103704"/>
            <a:ext cx="458988" cy="530650"/>
          </a:xfrm>
          <a:prstGeom prst="straightConnector1">
            <a:avLst/>
          </a:prstGeom>
          <a:ln w="317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4150756" y="5634354"/>
            <a:ext cx="169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Before crash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5117321" y="3370399"/>
            <a:ext cx="1342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After crash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6" name="Connecteur droit avec flèche 25"/>
          <p:cNvCxnSpPr/>
          <p:nvPr/>
        </p:nvCxnSpPr>
        <p:spPr>
          <a:xfrm>
            <a:off x="5788760" y="3783707"/>
            <a:ext cx="0" cy="552194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5211285" y="2791404"/>
            <a:ext cx="8640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N</a:t>
            </a:r>
            <a:r>
              <a:rPr lang="en-US" baseline="-25000" dirty="0" smtClean="0">
                <a:solidFill>
                  <a:srgbClr val="0000CC"/>
                </a:solidFill>
              </a:rPr>
              <a:t>Z</a:t>
            </a:r>
            <a:r>
              <a:rPr lang="en-US" dirty="0" smtClean="0">
                <a:solidFill>
                  <a:srgbClr val="0000CC"/>
                </a:solidFill>
              </a:rPr>
              <a:t>(r)</a:t>
            </a:r>
            <a:endParaRPr lang="en-US" baseline="-25000" dirty="0">
              <a:solidFill>
                <a:srgbClr val="0000CC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5644573" y="5369029"/>
            <a:ext cx="28083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/>
              </a:rPr>
              <a:t>Normalized minor radius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54609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Espace réservé du contenu 11"/>
          <p:cNvSpPr txBox="1">
            <a:spLocks/>
          </p:cNvSpPr>
          <p:nvPr/>
        </p:nvSpPr>
        <p:spPr bwMode="auto">
          <a:xfrm>
            <a:off x="309972" y="1124744"/>
            <a:ext cx="8380040" cy="357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00CC"/>
                </a:solidFill>
                <a:sym typeface="Symbol"/>
              </a:rPr>
              <a:t>Thermal force  thermal screening   </a:t>
            </a:r>
            <a:r>
              <a:rPr lang="en-US" dirty="0">
                <a:solidFill>
                  <a:schemeClr val="tx1"/>
                </a:solidFill>
              </a:rPr>
              <a:t>Ahn </a:t>
            </a:r>
            <a:r>
              <a:rPr lang="en-US" dirty="0" smtClean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dirty="0" smtClean="0"/>
              <a:t>Thermal screening is accounted for by adding a thermal force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31</a:t>
            </a:fld>
            <a:endParaRPr lang="fr-FR" dirty="0"/>
          </a:p>
        </p:txBody>
      </p:sp>
      <p:cxnSp>
        <p:nvCxnSpPr>
          <p:cNvPr id="37" name="Connecteur droit avec flèche 36"/>
          <p:cNvCxnSpPr/>
          <p:nvPr/>
        </p:nvCxnSpPr>
        <p:spPr>
          <a:xfrm flipH="1">
            <a:off x="5983501" y="1752467"/>
            <a:ext cx="394319" cy="23463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6389049" y="1296118"/>
            <a:ext cx="1475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</a:t>
            </a:r>
            <a:r>
              <a:rPr lang="en-US" sz="2000" dirty="0" smtClean="0"/>
              <a:t>hermal force</a:t>
            </a:r>
            <a:endParaRPr lang="en-US" sz="2000" dirty="0"/>
          </a:p>
        </p:txBody>
      </p:sp>
      <p:sp>
        <p:nvSpPr>
          <p:cNvPr id="44" name="Ellipse 43"/>
          <p:cNvSpPr/>
          <p:nvPr/>
        </p:nvSpPr>
        <p:spPr>
          <a:xfrm>
            <a:off x="4687357" y="1572761"/>
            <a:ext cx="1296144" cy="8286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309972" y="2423077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CC"/>
                </a:solidFill>
                <a:latin typeface="+mn-lt"/>
              </a:rPr>
              <a:t>Steady sawteeth cycles</a:t>
            </a:r>
            <a:endParaRPr lang="en-US" sz="2000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10" name="Image 9" descr="E:\Intel\drafts\W transport\figures\p_evol_imptransp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985" y="2823187"/>
            <a:ext cx="5756910" cy="325183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Espace réservé du contenu 11"/>
              <p:cNvSpPr txBox="1">
                <a:spLocks/>
              </p:cNvSpPr>
              <p:nvPr/>
            </p:nvSpPr>
            <p:spPr bwMode="auto">
              <a:xfrm>
                <a:off x="288498" y="1495115"/>
                <a:ext cx="5842880" cy="858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923925" algn="l" rtl="0" eaLnBrk="1" fontAlgn="base" hangingPunct="1">
                  <a:spcBef>
                    <a:spcPct val="0"/>
                  </a:spcBef>
                  <a:spcAft>
                    <a:spcPts val="400"/>
                  </a:spcAft>
                  <a:buFont typeface="Arial" charset="0"/>
                  <a:defRPr sz="2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360363" indent="-360363" algn="l" rtl="0" eaLnBrk="1" fontAlgn="base" hangingPunct="1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SzPct val="90000"/>
                  <a:buBlip>
                    <a:blip r:embed="rId3"/>
                  </a:buBlip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2pPr>
                <a:lvl3pPr marL="361950" algn="l" rtl="0" eaLnBrk="1" fontAlgn="base" hangingPunct="1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SzPct val="36000"/>
                  <a:buFont typeface="Arial" charset="0"/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3pPr>
                <a:lvl4pPr marL="1009650" indent="-238125" algn="l" rtl="0" eaLnBrk="1" fontAlgn="base" hangingPunct="1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SzPct val="36000"/>
                  <a:buBlip>
                    <a:blip r:embed="rId4"/>
                  </a:buBlip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4pPr>
                <a:lvl5pPr marL="1133475" indent="-114300" algn="l" rtl="0" eaLnBrk="1" fontAlgn="base" hangingPunct="1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charset="0"/>
                  <a:buChar char="-"/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indent="0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𝜕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∥,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sz="1800" i="1">
                          <a:solidFill>
                            <a:schemeClr val="tx1"/>
                          </a:solidFill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  <m:r>
                        <a:rPr lang="en-US" sz="1800" i="1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𝑍𝑒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∥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𝜙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  <m:r>
                        <a:rPr lang="en-US" sz="18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𝑧𝑖</m:t>
                          </m:r>
                        </m:sub>
                      </m:sSub>
                      <m:d>
                        <m:d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∥,</m:t>
                              </m:r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∥,</m:t>
                              </m:r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18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5</m:t>
                          </m:r>
                        </m:den>
                      </m:f>
                      <m:f>
                        <m:f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∥</m:t>
                          </m:r>
                        </m:sub>
                      </m:sSub>
                      <m:sSub>
                        <m:sSub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Espace réservé du contenu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8498" y="1495115"/>
                <a:ext cx="5842880" cy="85844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/>
          <p:cNvSpPr txBox="1"/>
          <p:nvPr/>
        </p:nvSpPr>
        <p:spPr>
          <a:xfrm rot="16200000">
            <a:off x="951139" y="4304265"/>
            <a:ext cx="16878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/>
              </a:rPr>
              <a:t>Pressure</a:t>
            </a:r>
            <a:endParaRPr lang="en-US" baseline="-25000" dirty="0"/>
          </a:p>
        </p:txBody>
      </p:sp>
      <p:cxnSp>
        <p:nvCxnSpPr>
          <p:cNvPr id="14" name="Connecteur droit avec flèche 13"/>
          <p:cNvCxnSpPr/>
          <p:nvPr/>
        </p:nvCxnSpPr>
        <p:spPr>
          <a:xfrm flipV="1">
            <a:off x="1979712" y="3429000"/>
            <a:ext cx="0" cy="194421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3995936" y="5869521"/>
            <a:ext cx="16878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/>
              </a:rPr>
              <a:t>Time (</a:t>
            </a:r>
            <a:r>
              <a:rPr lang="en-US" baseline="-25000" dirty="0" smtClean="0">
                <a:sym typeface="Symbol"/>
              </a:rPr>
              <a:t>A</a:t>
            </a:r>
            <a:r>
              <a:rPr lang="en-US" dirty="0" smtClean="0">
                <a:sym typeface="Symbol"/>
              </a:rPr>
              <a:t>)</a:t>
            </a:r>
            <a:endParaRPr lang="en-US" baseline="-25000" dirty="0"/>
          </a:p>
        </p:txBody>
      </p:sp>
      <p:sp>
        <p:nvSpPr>
          <p:cNvPr id="15" name="ZoneTexte 14"/>
          <p:cNvSpPr txBox="1"/>
          <p:nvPr/>
        </p:nvSpPr>
        <p:spPr>
          <a:xfrm>
            <a:off x="7126660" y="3291081"/>
            <a:ext cx="1475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Halpern 11</a:t>
            </a:r>
          </a:p>
          <a:p>
            <a:r>
              <a:rPr lang="en-US" dirty="0" smtClean="0"/>
              <a:t>XTOR S=10</a:t>
            </a:r>
            <a:r>
              <a:rPr lang="en-US" baseline="30000" dirty="0" smtClean="0"/>
              <a:t>7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614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11"/>
          <p:cNvSpPr txBox="1">
            <a:spLocks/>
          </p:cNvSpPr>
          <p:nvPr/>
        </p:nvSpPr>
        <p:spPr bwMode="auto">
          <a:xfrm>
            <a:off x="27036" y="1225579"/>
            <a:ext cx="9113113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F0FBD"/>
                </a:solidFill>
                <a:sym typeface="Symbol"/>
              </a:rPr>
              <a:t>Crash time &lt;&lt; collision time → weak effect expected of neoclassical fluxes</a:t>
            </a: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F0FBD"/>
                </a:solidFill>
                <a:sym typeface="Symbol"/>
              </a:rPr>
              <a:t>However </a:t>
            </a:r>
            <a:r>
              <a:rPr lang="en-GB" sz="2000" dirty="0" smtClean="0">
                <a:solidFill>
                  <a:srgbClr val="FF0000"/>
                </a:solidFill>
                <a:sym typeface="Symbol"/>
              </a:rPr>
              <a:t>impurity bumps and holes are driven by convective cells</a:t>
            </a:r>
            <a:r>
              <a:rPr lang="en-GB" sz="2000" dirty="0" smtClean="0">
                <a:solidFill>
                  <a:srgbClr val="0F0FBD"/>
                </a:solidFill>
                <a:sym typeface="Symbol"/>
              </a:rPr>
              <a:t> during the crash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dirty="0" smtClean="0"/>
              <a:t>Complex dynamics during the sawteeth crash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32</a:t>
            </a:fld>
            <a:endParaRPr lang="fr-FR" dirty="0"/>
          </a:p>
        </p:txBody>
      </p:sp>
      <p:pic>
        <p:nvPicPr>
          <p:cNvPr id="6" name="Image 5" descr="E:\Intel\drafts\W transport\figures\ImpContour_168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65" y="2996952"/>
            <a:ext cx="2879725" cy="215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 descr="E:\Intel\drafts\W transport\figures\ImpContour_173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719" y="2936409"/>
            <a:ext cx="2879725" cy="215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 descr="E:\Intel\drafts\W transport\figures\ImpContour_179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232" y="2997587"/>
            <a:ext cx="2879725" cy="215519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/>
          <p:cNvSpPr txBox="1"/>
          <p:nvPr/>
        </p:nvSpPr>
        <p:spPr>
          <a:xfrm>
            <a:off x="3840477" y="5719299"/>
            <a:ext cx="16878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/>
              </a:rPr>
              <a:t>Time</a:t>
            </a:r>
            <a:endParaRPr lang="en-US" baseline="-25000" dirty="0"/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3491880" y="5719299"/>
            <a:ext cx="191258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1979712" y="509223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/>
              </a:rPr>
              <a:t>R</a:t>
            </a:r>
            <a:endParaRPr lang="en-US" baseline="-25000" dirty="0"/>
          </a:p>
        </p:txBody>
      </p:sp>
      <p:sp>
        <p:nvSpPr>
          <p:cNvPr id="13" name="ZoneTexte 12"/>
          <p:cNvSpPr txBox="1"/>
          <p:nvPr/>
        </p:nvSpPr>
        <p:spPr>
          <a:xfrm>
            <a:off x="99539" y="3118484"/>
            <a:ext cx="33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/>
              </a:rPr>
              <a:t>Z</a:t>
            </a:r>
            <a:endParaRPr lang="en-US" baseline="-25000" dirty="0"/>
          </a:p>
        </p:txBody>
      </p:sp>
      <p:sp>
        <p:nvSpPr>
          <p:cNvPr id="14" name="ZoneTexte 13"/>
          <p:cNvSpPr txBox="1"/>
          <p:nvPr/>
        </p:nvSpPr>
        <p:spPr>
          <a:xfrm>
            <a:off x="5152438" y="496811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/>
              </a:rPr>
              <a:t>R</a:t>
            </a:r>
            <a:endParaRPr lang="en-US" baseline="-25000" dirty="0"/>
          </a:p>
        </p:txBody>
      </p:sp>
      <p:sp>
        <p:nvSpPr>
          <p:cNvPr id="15" name="ZoneTexte 14"/>
          <p:cNvSpPr txBox="1"/>
          <p:nvPr/>
        </p:nvSpPr>
        <p:spPr>
          <a:xfrm>
            <a:off x="3300643" y="3068960"/>
            <a:ext cx="306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/>
              </a:rPr>
              <a:t>Z</a:t>
            </a:r>
            <a:endParaRPr lang="en-US" baseline="-25000" dirty="0"/>
          </a:p>
        </p:txBody>
      </p:sp>
      <p:sp>
        <p:nvSpPr>
          <p:cNvPr id="17" name="ZoneTexte 16"/>
          <p:cNvSpPr txBox="1"/>
          <p:nvPr/>
        </p:nvSpPr>
        <p:spPr>
          <a:xfrm>
            <a:off x="8100392" y="496811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/>
              </a:rPr>
              <a:t>R</a:t>
            </a:r>
            <a:endParaRPr lang="en-US" baseline="-25000" dirty="0"/>
          </a:p>
        </p:txBody>
      </p:sp>
      <p:sp>
        <p:nvSpPr>
          <p:cNvPr id="18" name="ZoneTexte 17"/>
          <p:cNvSpPr txBox="1"/>
          <p:nvPr/>
        </p:nvSpPr>
        <p:spPr>
          <a:xfrm>
            <a:off x="6176589" y="3221360"/>
            <a:ext cx="306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/>
              </a:rPr>
              <a:t>Z</a:t>
            </a:r>
            <a:endParaRPr lang="en-US" baseline="-25000" dirty="0"/>
          </a:p>
        </p:txBody>
      </p:sp>
      <p:sp>
        <p:nvSpPr>
          <p:cNvPr id="19" name="ZoneTexte 18"/>
          <p:cNvSpPr txBox="1"/>
          <p:nvPr/>
        </p:nvSpPr>
        <p:spPr>
          <a:xfrm>
            <a:off x="3300643" y="5276900"/>
            <a:ext cx="27288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/>
              </a:rPr>
              <a:t>Impurity density</a:t>
            </a:r>
            <a:endParaRPr lang="en-US" baseline="-25000" dirty="0"/>
          </a:p>
        </p:txBody>
      </p:sp>
      <p:sp>
        <p:nvSpPr>
          <p:cNvPr id="20" name="ZoneTexte 19"/>
          <p:cNvSpPr txBox="1"/>
          <p:nvPr/>
        </p:nvSpPr>
        <p:spPr>
          <a:xfrm>
            <a:off x="6483545" y="546156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Ahn 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07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970" y="2132048"/>
            <a:ext cx="5295069" cy="3937849"/>
          </a:xfrm>
          <a:prstGeom prst="rect">
            <a:avLst/>
          </a:prstGeom>
        </p:spPr>
      </p:pic>
      <p:sp>
        <p:nvSpPr>
          <p:cNvPr id="10" name="Espace réservé du contenu 11"/>
          <p:cNvSpPr txBox="1">
            <a:spLocks/>
          </p:cNvSpPr>
          <p:nvPr/>
        </p:nvSpPr>
        <p:spPr bwMode="auto">
          <a:xfrm>
            <a:off x="32668" y="1052736"/>
            <a:ext cx="91131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5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CC"/>
                </a:solidFill>
              </a:rPr>
              <a:t>Impurity </a:t>
            </a:r>
            <a:r>
              <a:rPr lang="en-US" sz="2000" dirty="0">
                <a:solidFill>
                  <a:srgbClr val="0000CC"/>
                </a:solidFill>
              </a:rPr>
              <a:t>profile becomes </a:t>
            </a:r>
            <a:r>
              <a:rPr lang="en-US" sz="2000" dirty="0" smtClean="0">
                <a:solidFill>
                  <a:srgbClr val="0000CC"/>
                </a:solidFill>
              </a:rPr>
              <a:t>hollow </a:t>
            </a:r>
            <a:r>
              <a:rPr lang="en-US" sz="2000" dirty="0">
                <a:solidFill>
                  <a:srgbClr val="0000CC"/>
                </a:solidFill>
              </a:rPr>
              <a:t>– due to </a:t>
            </a:r>
            <a:r>
              <a:rPr lang="en-US" sz="2000" dirty="0" smtClean="0">
                <a:solidFill>
                  <a:srgbClr val="0000CC"/>
                </a:solidFill>
              </a:rPr>
              <a:t>recovery phases in between crashes </a:t>
            </a:r>
            <a:endParaRPr lang="en-US" sz="2000" dirty="0">
              <a:solidFill>
                <a:srgbClr val="0000CC"/>
              </a:solidFill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FF0000"/>
                </a:solidFill>
                <a:sym typeface="Symbol"/>
              </a:rPr>
              <a:t>Profiles with and without sawteeth crashes are different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dirty="0" smtClean="0"/>
              <a:t>Sawteeth change the </a:t>
            </a:r>
            <a:br>
              <a:rPr lang="en-GB" dirty="0" smtClean="0"/>
            </a:br>
            <a:r>
              <a:rPr lang="en-GB" dirty="0" smtClean="0"/>
              <a:t>impurity profile on long time scales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33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6516216" y="582080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Ahn 15</a:t>
            </a:r>
            <a:endParaRPr lang="en-US" dirty="0"/>
          </a:p>
        </p:txBody>
      </p:sp>
      <p:cxnSp>
        <p:nvCxnSpPr>
          <p:cNvPr id="17" name="Connecteur droit avec flèche 16"/>
          <p:cNvCxnSpPr>
            <a:stCxn id="19" idx="1"/>
          </p:cNvCxnSpPr>
          <p:nvPr/>
        </p:nvCxnSpPr>
        <p:spPr>
          <a:xfrm flipH="1" flipV="1">
            <a:off x="4749249" y="4558784"/>
            <a:ext cx="468174" cy="15855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5217423" y="4532668"/>
            <a:ext cx="169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 sawteeth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988236" y="3001523"/>
            <a:ext cx="3527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after </a:t>
            </a:r>
            <a:r>
              <a:rPr lang="en-US" smtClean="0">
                <a:solidFill>
                  <a:srgbClr val="0000CC"/>
                </a:solidFill>
              </a:rPr>
              <a:t>5 sawtooth crashes</a:t>
            </a:r>
            <a:endParaRPr lang="en-US" dirty="0">
              <a:solidFill>
                <a:srgbClr val="0000CC"/>
              </a:solidFill>
            </a:endParaRPr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3758209" y="3335939"/>
            <a:ext cx="359449" cy="422757"/>
          </a:xfrm>
          <a:prstGeom prst="straightConnector1">
            <a:avLst/>
          </a:prstGeom>
          <a:ln w="190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323528" y="2452246"/>
            <a:ext cx="169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Initial profile</a:t>
            </a:r>
            <a:endParaRPr lang="en-US" dirty="0"/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1763688" y="2636911"/>
            <a:ext cx="1151537" cy="32688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V="1">
            <a:off x="2593876" y="2963800"/>
            <a:ext cx="4066356" cy="1"/>
          </a:xfrm>
          <a:prstGeom prst="line">
            <a:avLst/>
          </a:prstGeom>
          <a:ln w="317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1590222" y="2990873"/>
            <a:ext cx="7492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N</a:t>
            </a:r>
            <a:r>
              <a:rPr lang="en-US" baseline="-25000" dirty="0" smtClean="0">
                <a:solidFill>
                  <a:srgbClr val="0000CC"/>
                </a:solidFill>
              </a:rPr>
              <a:t>Z</a:t>
            </a:r>
            <a:r>
              <a:rPr lang="en-US" dirty="0" smtClean="0">
                <a:solidFill>
                  <a:srgbClr val="0000CC"/>
                </a:solidFill>
              </a:rPr>
              <a:t>(r)</a:t>
            </a:r>
            <a:endParaRPr lang="en-US" baseline="-25000" dirty="0">
              <a:solidFill>
                <a:srgbClr val="0000CC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3185068" y="5842580"/>
            <a:ext cx="28083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/>
              </a:rPr>
              <a:t>Normalized minor radius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56244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34</a:t>
            </a:fld>
            <a:endParaRPr lang="fr-FR" dirty="0"/>
          </a:p>
        </p:txBody>
      </p:sp>
      <p:sp>
        <p:nvSpPr>
          <p:cNvPr id="6" name="Espace réservé du contenu 11"/>
          <p:cNvSpPr txBox="1">
            <a:spLocks/>
          </p:cNvSpPr>
          <p:nvPr/>
        </p:nvSpPr>
        <p:spPr bwMode="auto">
          <a:xfrm>
            <a:off x="251520" y="1412776"/>
            <a:ext cx="8784976" cy="412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  <a:sym typeface="Symbol"/>
              </a:rPr>
              <a:t>C</a:t>
            </a:r>
            <a:r>
              <a:rPr lang="en-GB" sz="2000" dirty="0" smtClean="0">
                <a:solidFill>
                  <a:srgbClr val="FF0000"/>
                </a:solidFill>
                <a:sym typeface="Symbol"/>
              </a:rPr>
              <a:t>ollisional transport affects turbulence due to various reasons: </a:t>
            </a:r>
          </a:p>
          <a:p>
            <a:pPr marL="0" lvl="1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dirty="0">
                <a:solidFill>
                  <a:srgbClr val="0000CC"/>
                </a:solidFill>
                <a:sym typeface="Symbol"/>
              </a:rPr>
              <a:t>- d</a:t>
            </a:r>
            <a:r>
              <a:rPr lang="en-US" sz="2000" dirty="0" smtClean="0">
                <a:solidFill>
                  <a:srgbClr val="0000CC"/>
                </a:solidFill>
                <a:sym typeface="Symbol"/>
              </a:rPr>
              <a:t>iffusion </a:t>
            </a:r>
            <a:r>
              <a:rPr lang="en-US" sz="2000" dirty="0">
                <a:solidFill>
                  <a:srgbClr val="0000CC"/>
                </a:solidFill>
                <a:sym typeface="Symbol"/>
              </a:rPr>
              <a:t>in the velocity space → anisotropy of the distribution function</a:t>
            </a:r>
          </a:p>
          <a:p>
            <a:pPr marL="0" lvl="1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dirty="0" smtClean="0">
                <a:solidFill>
                  <a:srgbClr val="0000CC"/>
                </a:solidFill>
                <a:sym typeface="Symbol"/>
              </a:rPr>
              <a:t>- poloidal asymmetries of potential and density</a:t>
            </a:r>
            <a:endParaRPr lang="en-US" sz="2000" dirty="0">
              <a:solidFill>
                <a:srgbClr val="0000CC"/>
              </a:solidFill>
              <a:sym typeface="Symbol"/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FF0000"/>
                </a:solidFill>
                <a:sym typeface="Symbol"/>
              </a:rPr>
              <a:t>MHD modes </a:t>
            </a:r>
            <a:r>
              <a:rPr lang="en-GB" sz="2000" dirty="0">
                <a:solidFill>
                  <a:srgbClr val="FF0000"/>
                </a:solidFill>
                <a:sym typeface="Symbol"/>
              </a:rPr>
              <a:t>affects </a:t>
            </a:r>
            <a:r>
              <a:rPr lang="en-GB" sz="2000" dirty="0" smtClean="0">
                <a:solidFill>
                  <a:srgbClr val="FF0000"/>
                </a:solidFill>
                <a:sym typeface="Symbol"/>
              </a:rPr>
              <a:t>neoclassical transport </a:t>
            </a:r>
          </a:p>
          <a:p>
            <a:pPr marL="0" lvl="1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dirty="0" smtClean="0">
                <a:solidFill>
                  <a:srgbClr val="0F0FBD"/>
                </a:solidFill>
                <a:sym typeface="Symbol"/>
              </a:rPr>
              <a:t>- local flattening of profiles due to tearing modes modifies neoclassical fluxes</a:t>
            </a:r>
          </a:p>
          <a:p>
            <a:pPr marL="0" lvl="1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dirty="0" smtClean="0">
                <a:solidFill>
                  <a:srgbClr val="0F0FBD"/>
                </a:solidFill>
                <a:sym typeface="Symbol"/>
              </a:rPr>
              <a:t>- complex behaviour during sawteeth crashes</a:t>
            </a:r>
          </a:p>
          <a:p>
            <a:pPr marL="0" lvl="1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dirty="0" smtClean="0">
                <a:solidFill>
                  <a:srgbClr val="0F0FBD"/>
                </a:solidFill>
                <a:sym typeface="Symbol"/>
              </a:rPr>
              <a:t>- flux surface averaged impurity profiles are not the same with and without sawteeth cycles</a:t>
            </a:r>
          </a:p>
        </p:txBody>
      </p:sp>
    </p:spTree>
    <p:extLst>
      <p:ext uri="{BB962C8B-B14F-4D97-AF65-F5344CB8AC3E}">
        <p14:creationId xmlns:p14="http://schemas.microsoft.com/office/powerpoint/2010/main" val="170535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The impurity content is determined </a:t>
            </a:r>
            <a:br>
              <a:rPr lang="en-GB" dirty="0" smtClean="0"/>
            </a:br>
            <a:r>
              <a:rPr lang="en-GB" dirty="0" smtClean="0"/>
              <a:t>by sources and transport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35</a:t>
            </a:fld>
            <a:endParaRPr lang="fr-FR" dirty="0"/>
          </a:p>
        </p:txBody>
      </p:sp>
      <p:sp>
        <p:nvSpPr>
          <p:cNvPr id="5" name="Espace réservé du contenu 11"/>
          <p:cNvSpPr txBox="1">
            <a:spLocks/>
          </p:cNvSpPr>
          <p:nvPr/>
        </p:nvSpPr>
        <p:spPr bwMode="auto">
          <a:xfrm>
            <a:off x="0" y="980728"/>
            <a:ext cx="9036496" cy="358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1" indent="-360000" defTabSz="360000" fontAlgn="auto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720000" algn="l"/>
                <a:tab pos="1796400" algn="l"/>
                <a:tab pos="2239200" algn="l"/>
              </a:tabLst>
              <a:defRPr/>
            </a:pPr>
            <a:r>
              <a:rPr lang="en-GB" sz="2000" kern="1000" dirty="0" smtClean="0">
                <a:solidFill>
                  <a:srgbClr val="FF0000"/>
                </a:solidFill>
                <a:sym typeface="Symbol"/>
              </a:rPr>
              <a:t>Impurity transport </a:t>
            </a:r>
            <a:r>
              <a:rPr lang="en-GB" sz="2000" kern="1000" dirty="0" smtClean="0">
                <a:solidFill>
                  <a:srgbClr val="0F0FBD"/>
                </a:solidFill>
                <a:sym typeface="Symbol"/>
              </a:rPr>
              <a:t>determines the </a:t>
            </a:r>
            <a:r>
              <a:rPr lang="en-GB" sz="2000" kern="1000" dirty="0">
                <a:solidFill>
                  <a:srgbClr val="FF0000"/>
                </a:solidFill>
                <a:sym typeface="Symbol"/>
              </a:rPr>
              <a:t>fate of the </a:t>
            </a:r>
            <a:r>
              <a:rPr lang="en-GB" sz="2000" kern="1000" dirty="0" smtClean="0">
                <a:solidFill>
                  <a:srgbClr val="FF0000"/>
                </a:solidFill>
                <a:sym typeface="Symbol"/>
              </a:rPr>
              <a:t>discharge at given source</a:t>
            </a:r>
            <a:endParaRPr lang="en-GB" sz="2000" kern="1000" dirty="0">
              <a:solidFill>
                <a:srgbClr val="FF0000"/>
              </a:solidFill>
              <a:sym typeface="Symbol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54" y="1484784"/>
            <a:ext cx="8265388" cy="491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7076442" y="5913116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Joffrin</a:t>
            </a:r>
            <a:r>
              <a:rPr lang="en-US" sz="1600" dirty="0" smtClean="0"/>
              <a:t> NF’14 JET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1909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646" y="1772816"/>
            <a:ext cx="5358249" cy="34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Motivation (cont.)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3" name="ZoneTexte 2"/>
          <p:cNvSpPr txBox="1"/>
          <p:nvPr/>
        </p:nvSpPr>
        <p:spPr>
          <a:xfrm>
            <a:off x="5100414" y="5331218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Post JNM</a:t>
            </a:r>
            <a:r>
              <a:rPr lang="en-US" sz="1600" dirty="0"/>
              <a:t> ’95, </a:t>
            </a:r>
            <a:r>
              <a:rPr lang="en-US" sz="1600" dirty="0" err="1"/>
              <a:t>Iter</a:t>
            </a:r>
            <a:r>
              <a:rPr lang="en-US" sz="1600" dirty="0"/>
              <a:t> Physics Basis </a:t>
            </a:r>
            <a:r>
              <a:rPr lang="en-US" sz="1600" dirty="0" smtClean="0"/>
              <a:t>‘99</a:t>
            </a:r>
            <a:endParaRPr lang="en-US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36</a:t>
            </a:fld>
            <a:endParaRPr lang="fr-FR" dirty="0"/>
          </a:p>
        </p:txBody>
      </p:sp>
      <p:sp>
        <p:nvSpPr>
          <p:cNvPr id="5" name="Espace réservé du contenu 11"/>
          <p:cNvSpPr txBox="1">
            <a:spLocks/>
          </p:cNvSpPr>
          <p:nvPr/>
        </p:nvSpPr>
        <p:spPr bwMode="auto">
          <a:xfrm>
            <a:off x="37803" y="1547110"/>
            <a:ext cx="4109814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1" indent="-360000" defTabSz="360000" fontAlgn="auto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720000" algn="l"/>
                <a:tab pos="1796400" algn="l"/>
                <a:tab pos="2239200" algn="l"/>
              </a:tabLst>
              <a:defRPr/>
            </a:pPr>
            <a:r>
              <a:rPr lang="en-GB" sz="2000" kern="1000" dirty="0" smtClean="0">
                <a:solidFill>
                  <a:srgbClr val="0F0FBD"/>
                </a:solidFill>
                <a:sym typeface="Symbol"/>
              </a:rPr>
              <a:t>Density of radiated power can be large, e.g. tungsten:</a:t>
            </a:r>
          </a:p>
          <a:p>
            <a:pPr marL="0" lvl="1" indent="0" defTabSz="360000" fontAlgn="auto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SzPct val="100000"/>
              <a:buNone/>
              <a:tabLst>
                <a:tab pos="360000" algn="l"/>
                <a:tab pos="720000" algn="l"/>
                <a:tab pos="1796400" algn="l"/>
                <a:tab pos="2239200" algn="l"/>
              </a:tabLst>
              <a:defRPr/>
            </a:pPr>
            <a:r>
              <a:rPr lang="en-GB" sz="2000" kern="1000" dirty="0">
                <a:solidFill>
                  <a:srgbClr val="0F0FBD"/>
                </a:solidFill>
                <a:sym typeface="Symbol"/>
              </a:rPr>
              <a:t> </a:t>
            </a:r>
            <a:r>
              <a:rPr lang="en-GB" sz="2000" kern="1000" dirty="0" smtClean="0">
                <a:solidFill>
                  <a:srgbClr val="0F0FBD"/>
                </a:solidFill>
                <a:sym typeface="Symbol"/>
              </a:rPr>
              <a:t>  </a:t>
            </a:r>
            <a:r>
              <a:rPr lang="en-GB" sz="2000" kern="1000" dirty="0" smtClean="0">
                <a:solidFill>
                  <a:srgbClr val="FF0000"/>
                </a:solidFill>
                <a:sym typeface="Symbol"/>
              </a:rPr>
              <a:t>L</a:t>
            </a:r>
            <a:r>
              <a:rPr lang="en-GB" sz="2000" kern="1000" baseline="-25000" dirty="0" smtClean="0">
                <a:solidFill>
                  <a:srgbClr val="FF0000"/>
                </a:solidFill>
                <a:sym typeface="Symbol"/>
              </a:rPr>
              <a:t>W</a:t>
            </a:r>
            <a:r>
              <a:rPr lang="en-GB" sz="2000" kern="1000" dirty="0" smtClean="0">
                <a:solidFill>
                  <a:srgbClr val="FF0000"/>
                </a:solidFill>
                <a:sym typeface="Symbol"/>
              </a:rPr>
              <a:t>C</a:t>
            </a:r>
            <a:r>
              <a:rPr lang="en-GB" sz="2000" kern="1000" baseline="-25000" dirty="0" smtClean="0">
                <a:solidFill>
                  <a:srgbClr val="FF0000"/>
                </a:solidFill>
                <a:sym typeface="Symbol"/>
              </a:rPr>
              <a:t>W</a:t>
            </a:r>
            <a:r>
              <a:rPr lang="en-GB" sz="2000" kern="1000" dirty="0" smtClean="0">
                <a:solidFill>
                  <a:srgbClr val="FF0000"/>
                </a:solidFill>
                <a:sym typeface="Symbol"/>
              </a:rPr>
              <a:t> n</a:t>
            </a:r>
            <a:r>
              <a:rPr lang="en-GB" sz="2000" kern="1000" baseline="-25000" dirty="0" smtClean="0">
                <a:solidFill>
                  <a:srgbClr val="FF0000"/>
                </a:solidFill>
                <a:sym typeface="Symbol"/>
              </a:rPr>
              <a:t>e</a:t>
            </a:r>
            <a:r>
              <a:rPr lang="en-GB" sz="2000" kern="1000" baseline="30000" dirty="0" smtClean="0">
                <a:solidFill>
                  <a:srgbClr val="FF0000"/>
                </a:solidFill>
                <a:sym typeface="Symbol"/>
              </a:rPr>
              <a:t>2</a:t>
            </a:r>
            <a:r>
              <a:rPr lang="en-GB" sz="2000" kern="1000" dirty="0" smtClean="0">
                <a:solidFill>
                  <a:srgbClr val="FF0000"/>
                </a:solidFill>
                <a:sym typeface="Symbol"/>
              </a:rPr>
              <a:t>(10</a:t>
            </a:r>
            <a:r>
              <a:rPr lang="en-GB" sz="2000" kern="1000" baseline="30000" dirty="0" smtClean="0">
                <a:solidFill>
                  <a:srgbClr val="FF0000"/>
                </a:solidFill>
                <a:sym typeface="Symbol"/>
              </a:rPr>
              <a:t>20</a:t>
            </a:r>
            <a:r>
              <a:rPr lang="en-GB" sz="2000" kern="1000" dirty="0" smtClean="0">
                <a:solidFill>
                  <a:srgbClr val="FF0000"/>
                </a:solidFill>
                <a:sym typeface="Symbol"/>
              </a:rPr>
              <a:t>m</a:t>
            </a:r>
            <a:r>
              <a:rPr lang="en-GB" sz="2000" kern="1000" baseline="30000" dirty="0" smtClean="0">
                <a:solidFill>
                  <a:srgbClr val="FF0000"/>
                </a:solidFill>
                <a:sym typeface="Symbol"/>
              </a:rPr>
              <a:t>-3</a:t>
            </a:r>
            <a:r>
              <a:rPr lang="en-GB" sz="2000" kern="1000" dirty="0" smtClean="0">
                <a:solidFill>
                  <a:srgbClr val="FF0000"/>
                </a:solidFill>
                <a:sym typeface="Symbol"/>
              </a:rPr>
              <a:t>)</a:t>
            </a:r>
            <a:r>
              <a:rPr lang="en-GB" sz="2000" kern="1000" baseline="30000" dirty="0">
                <a:solidFill>
                  <a:srgbClr val="FF0000"/>
                </a:solidFill>
                <a:sym typeface="Symbol"/>
              </a:rPr>
              <a:t> </a:t>
            </a:r>
            <a:r>
              <a:rPr lang="en-GB" sz="2000" kern="1000" dirty="0" smtClean="0">
                <a:solidFill>
                  <a:srgbClr val="FF0000"/>
                </a:solidFill>
                <a:sym typeface="Symbol"/>
              </a:rPr>
              <a:t>GW.m</a:t>
            </a:r>
            <a:r>
              <a:rPr lang="en-GB" sz="2000" kern="1000" baseline="30000" dirty="0" smtClean="0">
                <a:solidFill>
                  <a:srgbClr val="FF0000"/>
                </a:solidFill>
                <a:sym typeface="Symbol"/>
              </a:rPr>
              <a:t>-3</a:t>
            </a:r>
          </a:p>
          <a:p>
            <a:pPr marL="180000" lvl="1" indent="-360000" defTabSz="360000" fontAlgn="auto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720000" algn="l"/>
                <a:tab pos="1796400" algn="l"/>
                <a:tab pos="2239200" algn="l"/>
              </a:tabLst>
              <a:defRPr/>
            </a:pPr>
            <a:r>
              <a:rPr lang="en-GB" sz="2000" kern="1000" dirty="0" smtClean="0">
                <a:solidFill>
                  <a:srgbClr val="0F0FBD"/>
                </a:solidFill>
                <a:sym typeface="Symbol"/>
              </a:rPr>
              <a:t>If </a:t>
            </a:r>
            <a:r>
              <a:rPr lang="en-GB" sz="2000" kern="1000" dirty="0" err="1" smtClean="0">
                <a:solidFill>
                  <a:srgbClr val="0F0FBD"/>
                </a:solidFill>
                <a:sym typeface="Symbol"/>
              </a:rPr>
              <a:t>dL</a:t>
            </a:r>
            <a:r>
              <a:rPr lang="en-GB" sz="2000" kern="1000" baseline="-25000" dirty="0" err="1">
                <a:solidFill>
                  <a:srgbClr val="0F0FBD"/>
                </a:solidFill>
                <a:sym typeface="Symbol"/>
              </a:rPr>
              <a:t>Z</a:t>
            </a:r>
            <a:r>
              <a:rPr lang="en-GB" sz="2000" kern="1000" dirty="0" smtClean="0">
                <a:solidFill>
                  <a:srgbClr val="0F0FBD"/>
                </a:solidFill>
                <a:sym typeface="Symbol"/>
              </a:rPr>
              <a:t>/</a:t>
            </a:r>
            <a:r>
              <a:rPr lang="en-GB" sz="2000" kern="1000" dirty="0" err="1" smtClean="0">
                <a:solidFill>
                  <a:srgbClr val="0F0FBD"/>
                </a:solidFill>
                <a:sym typeface="Symbol"/>
              </a:rPr>
              <a:t>dT</a:t>
            </a:r>
            <a:r>
              <a:rPr lang="en-GB" sz="2000" kern="1000" dirty="0" smtClean="0">
                <a:solidFill>
                  <a:srgbClr val="0F0FBD"/>
                </a:solidFill>
                <a:sym typeface="Symbol"/>
              </a:rPr>
              <a:t>&lt;0: </a:t>
            </a:r>
            <a:r>
              <a:rPr lang="en-GB" sz="2000" kern="1000" dirty="0">
                <a:solidFill>
                  <a:srgbClr val="FF0000"/>
                </a:solidFill>
                <a:sym typeface="Symbol"/>
              </a:rPr>
              <a:t>radiative instability </a:t>
            </a:r>
            <a:r>
              <a:rPr lang="en-GB" sz="2000" kern="1000" dirty="0" smtClean="0">
                <a:solidFill>
                  <a:srgbClr val="FF0000"/>
                </a:solidFill>
                <a:sym typeface="Symbol"/>
              </a:rPr>
              <a:t>possible</a:t>
            </a:r>
          </a:p>
          <a:p>
            <a:pPr marL="180000" lvl="1" indent="-360000" defTabSz="360000" fontAlgn="auto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720000" algn="l"/>
                <a:tab pos="1796400" algn="l"/>
                <a:tab pos="2239200" algn="l"/>
              </a:tabLst>
              <a:defRPr/>
            </a:pPr>
            <a:r>
              <a:rPr lang="en-GB" sz="2000" kern="1000" dirty="0" smtClean="0">
                <a:solidFill>
                  <a:srgbClr val="0000CC"/>
                </a:solidFill>
                <a:sym typeface="Symbol"/>
              </a:rPr>
              <a:t>For unknown reason, </a:t>
            </a:r>
            <a:r>
              <a:rPr lang="en-GB" sz="2000" kern="1000" dirty="0" smtClean="0">
                <a:solidFill>
                  <a:srgbClr val="FF0000"/>
                </a:solidFill>
                <a:sym typeface="Symbol"/>
              </a:rPr>
              <a:t>confinement is degraded </a:t>
            </a:r>
            <a:r>
              <a:rPr lang="en-GB" sz="2000" kern="1000" dirty="0" smtClean="0">
                <a:solidFill>
                  <a:srgbClr val="0000CC"/>
                </a:solidFill>
                <a:sym typeface="Symbol"/>
              </a:rPr>
              <a:t>when operating with tungsten in JET</a:t>
            </a:r>
            <a:endParaRPr lang="en-GB" sz="2000" kern="1000" dirty="0">
              <a:solidFill>
                <a:srgbClr val="0000CC"/>
              </a:solidFill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41484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11"/>
          <p:cNvSpPr txBox="1">
            <a:spLocks/>
          </p:cNvSpPr>
          <p:nvPr/>
        </p:nvSpPr>
        <p:spPr bwMode="auto">
          <a:xfrm>
            <a:off x="337051" y="1316074"/>
            <a:ext cx="4450973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F0FBD"/>
                </a:solidFill>
                <a:sym typeface="Symbol"/>
              </a:rPr>
              <a:t>Flux is related to parallel gradients</a:t>
            </a: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F0FBD"/>
              </a:solidFill>
              <a:sym typeface="Symbol"/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 smtClean="0">
              <a:solidFill>
                <a:srgbClr val="0F0FBD"/>
              </a:solidFill>
              <a:sym typeface="Symbol"/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F0FBD"/>
              </a:solidFill>
              <a:sym typeface="Symbol"/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 smtClean="0">
              <a:solidFill>
                <a:srgbClr val="0F0FBD"/>
              </a:solidFill>
              <a:sym typeface="Symbol"/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FF0000"/>
                </a:solidFill>
                <a:sym typeface="Symbol"/>
              </a:rPr>
              <a:t>Neoclassical </a:t>
            </a:r>
            <a:r>
              <a:rPr lang="en-GB" sz="2000" dirty="0">
                <a:solidFill>
                  <a:srgbClr val="FF0000"/>
                </a:solidFill>
                <a:sym typeface="Symbol"/>
              </a:rPr>
              <a:t>transport comes </a:t>
            </a:r>
            <a:r>
              <a:rPr lang="en-GB" sz="2000" dirty="0" smtClean="0">
                <a:solidFill>
                  <a:srgbClr val="FF0000"/>
                </a:solidFill>
                <a:sym typeface="Symbol"/>
              </a:rPr>
              <a:t>up-down </a:t>
            </a:r>
            <a:r>
              <a:rPr lang="en-GB" sz="2000" dirty="0">
                <a:solidFill>
                  <a:srgbClr val="FF0000"/>
                </a:solidFill>
                <a:sym typeface="Symbol"/>
              </a:rPr>
              <a:t>asymmetries </a:t>
            </a:r>
            <a:r>
              <a:rPr lang="en-GB" sz="2000" dirty="0">
                <a:solidFill>
                  <a:srgbClr val="0F0FBD"/>
                </a:solidFill>
                <a:sym typeface="Symbol"/>
              </a:rPr>
              <a:t>of pressure and </a:t>
            </a:r>
            <a:r>
              <a:rPr lang="en-GB" sz="2000" dirty="0" smtClean="0">
                <a:solidFill>
                  <a:srgbClr val="0F0FBD"/>
                </a:solidFill>
                <a:sym typeface="Symbol"/>
              </a:rPr>
              <a:t>electric field</a:t>
            </a:r>
            <a:endParaRPr lang="en-GB" sz="2000" dirty="0">
              <a:solidFill>
                <a:srgbClr val="0F0FBD"/>
              </a:solidFill>
              <a:sym typeface="Symbol"/>
            </a:endParaRPr>
          </a:p>
          <a:p>
            <a:pPr marL="0" lvl="1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GB" sz="2000" dirty="0">
              <a:solidFill>
                <a:srgbClr val="0F0FBD"/>
              </a:solidFill>
              <a:sym typeface="Symbol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dirty="0" smtClean="0"/>
              <a:t>How can a transverse flux be related to parallel gradients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37</a:t>
            </a:fld>
            <a:endParaRPr lang="fr-FR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452" y="3121031"/>
            <a:ext cx="1628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75" name="Groupe 2074"/>
          <p:cNvGrpSpPr/>
          <p:nvPr/>
        </p:nvGrpSpPr>
        <p:grpSpPr>
          <a:xfrm>
            <a:off x="5148064" y="1916830"/>
            <a:ext cx="3744416" cy="3125963"/>
            <a:chOff x="5148064" y="1916830"/>
            <a:chExt cx="3744416" cy="3125963"/>
          </a:xfrm>
        </p:grpSpPr>
        <p:cxnSp>
          <p:nvCxnSpPr>
            <p:cNvPr id="8" name="Connecteur droit 7"/>
            <p:cNvCxnSpPr/>
            <p:nvPr/>
          </p:nvCxnSpPr>
          <p:spPr>
            <a:xfrm flipV="1">
              <a:off x="5292080" y="4581127"/>
              <a:ext cx="3600400" cy="9126"/>
            </a:xfrm>
            <a:prstGeom prst="line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 flipV="1">
              <a:off x="6300192" y="1916830"/>
              <a:ext cx="0" cy="3125963"/>
            </a:xfrm>
            <a:prstGeom prst="line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ZoneTexte 38"/>
            <p:cNvSpPr txBox="1"/>
            <p:nvPr/>
          </p:nvSpPr>
          <p:spPr>
            <a:xfrm>
              <a:off x="7907502" y="4602720"/>
              <a:ext cx="956254" cy="376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Helvetica" pitchFamily="34" charset="0"/>
                  <a:sym typeface="Symbol"/>
                </a:rPr>
                <a:t>, B</a:t>
              </a:r>
              <a:r>
                <a:rPr lang="en-US" sz="2400" baseline="-25000" dirty="0" smtClean="0">
                  <a:latin typeface="Helvetica" pitchFamily="34" charset="0"/>
                  <a:sym typeface="Symbol"/>
                </a:rPr>
                <a:t></a:t>
              </a:r>
              <a:endParaRPr lang="en-US" sz="2400" baseline="-25000" dirty="0">
                <a:latin typeface="Helvetica" pitchFamily="34" charset="0"/>
              </a:endParaRP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6372200" y="1916830"/>
              <a:ext cx="9562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Helvetica" pitchFamily="34" charset="0"/>
                  <a:sym typeface="Symbol"/>
                </a:rPr>
                <a:t>, </a:t>
              </a:r>
              <a:r>
                <a:rPr lang="en-US" sz="2400" dirty="0" smtClean="0">
                  <a:latin typeface="Helvetica" pitchFamily="34" charset="0"/>
                  <a:sym typeface="Symbol"/>
                </a:rPr>
                <a:t>B</a:t>
              </a:r>
              <a:r>
                <a:rPr lang="en-US" sz="2400" baseline="-25000" dirty="0" smtClean="0">
                  <a:latin typeface="Helvetica" pitchFamily="34" charset="0"/>
                  <a:sym typeface="Symbol"/>
                </a:rPr>
                <a:t></a:t>
              </a:r>
              <a:endParaRPr lang="en-US" sz="2400" baseline="-25000" dirty="0">
                <a:latin typeface="Helvetica" pitchFamily="34" charset="0"/>
              </a:endParaRPr>
            </a:p>
          </p:txBody>
        </p:sp>
        <p:cxnSp>
          <p:nvCxnSpPr>
            <p:cNvPr id="2055" name="Connecteur droit 2054"/>
            <p:cNvCxnSpPr/>
            <p:nvPr/>
          </p:nvCxnSpPr>
          <p:spPr>
            <a:xfrm flipV="1">
              <a:off x="5364088" y="3479811"/>
              <a:ext cx="3384376" cy="1562982"/>
            </a:xfrm>
            <a:prstGeom prst="line">
              <a:avLst/>
            </a:prstGeom>
            <a:ln w="25400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8" name="ZoneTexte 2057"/>
            <p:cNvSpPr txBox="1"/>
            <p:nvPr/>
          </p:nvSpPr>
          <p:spPr>
            <a:xfrm>
              <a:off x="8265063" y="3093964"/>
              <a:ext cx="5040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CC"/>
                  </a:solidFill>
                </a:rPr>
                <a:t>B</a:t>
              </a:r>
              <a:endParaRPr lang="en-US" sz="2000" b="1" dirty="0">
                <a:solidFill>
                  <a:srgbClr val="0000CC"/>
                </a:solidFill>
              </a:endParaRPr>
            </a:p>
          </p:txBody>
        </p:sp>
        <p:cxnSp>
          <p:nvCxnSpPr>
            <p:cNvPr id="2060" name="Connecteur droit avec flèche 2059"/>
            <p:cNvCxnSpPr/>
            <p:nvPr/>
          </p:nvCxnSpPr>
          <p:spPr>
            <a:xfrm flipV="1">
              <a:off x="6300192" y="3093964"/>
              <a:ext cx="0" cy="148716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2" name="Connecteur droit avec flèche 2061"/>
            <p:cNvCxnSpPr/>
            <p:nvPr/>
          </p:nvCxnSpPr>
          <p:spPr>
            <a:xfrm flipV="1">
              <a:off x="6300192" y="4261302"/>
              <a:ext cx="756084" cy="34141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avec flèche 50"/>
            <p:cNvCxnSpPr/>
            <p:nvPr/>
          </p:nvCxnSpPr>
          <p:spPr>
            <a:xfrm flipH="1" flipV="1">
              <a:off x="5580112" y="3454772"/>
              <a:ext cx="720080" cy="112635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6" name="Connecteur droit 2065"/>
            <p:cNvCxnSpPr/>
            <p:nvPr/>
          </p:nvCxnSpPr>
          <p:spPr>
            <a:xfrm flipV="1">
              <a:off x="5580112" y="3140968"/>
              <a:ext cx="720080" cy="313804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 flipH="1" flipV="1">
              <a:off x="6334560" y="3140968"/>
              <a:ext cx="687349" cy="1120334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74" name="ZoneTexte 2073"/>
            <p:cNvSpPr txBox="1"/>
            <p:nvPr/>
          </p:nvSpPr>
          <p:spPr>
            <a:xfrm>
              <a:off x="6372200" y="2780928"/>
              <a:ext cx="6840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sym typeface="Symbol"/>
                </a:rPr>
                <a:t></a:t>
              </a:r>
              <a:r>
                <a:rPr lang="en-US" baseline="-25000" dirty="0" smtClean="0">
                  <a:solidFill>
                    <a:srgbClr val="FF0000"/>
                  </a:solidFill>
                  <a:sym typeface="Symbol"/>
                </a:rPr>
                <a:t></a:t>
              </a:r>
              <a:r>
                <a:rPr lang="en-US" dirty="0" smtClean="0">
                  <a:solidFill>
                    <a:srgbClr val="FF0000"/>
                  </a:solidFill>
                  <a:sym typeface="Symbol"/>
                </a:rPr>
                <a:t>P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5" name="ZoneTexte 64"/>
            <p:cNvSpPr txBox="1"/>
            <p:nvPr/>
          </p:nvSpPr>
          <p:spPr>
            <a:xfrm>
              <a:off x="7055260" y="4211004"/>
              <a:ext cx="6840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sym typeface="Symbol"/>
                </a:rPr>
                <a:t></a:t>
              </a:r>
              <a:r>
                <a:rPr lang="en-US" baseline="-25000" dirty="0" smtClean="0">
                  <a:solidFill>
                    <a:srgbClr val="FF0000"/>
                  </a:solidFill>
                  <a:sym typeface="Symbol"/>
                </a:rPr>
                <a:t>//</a:t>
              </a:r>
              <a:r>
                <a:rPr lang="en-US" dirty="0" smtClean="0">
                  <a:solidFill>
                    <a:srgbClr val="FF0000"/>
                  </a:solidFill>
                  <a:sym typeface="Symbol"/>
                </a:rPr>
                <a:t>P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5148064" y="3648618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sym typeface="Symbol"/>
                </a:rPr>
                <a:t>V</a:t>
              </a:r>
              <a:r>
                <a:rPr lang="en-US" baseline="-25000" dirty="0" smtClean="0">
                  <a:solidFill>
                    <a:srgbClr val="FF0000"/>
                  </a:solidFill>
                  <a:sym typeface="Symbol"/>
                </a:rPr>
                <a:t>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551" y="1844824"/>
            <a:ext cx="23145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84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dirty="0" smtClean="0"/>
              <a:t>Transverse flux is related to parallel gradients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38</a:t>
            </a:fld>
            <a:endParaRPr lang="fr-FR" dirty="0"/>
          </a:p>
        </p:txBody>
      </p:sp>
      <p:grpSp>
        <p:nvGrpSpPr>
          <p:cNvPr id="23" name="Groupe 22"/>
          <p:cNvGrpSpPr/>
          <p:nvPr/>
        </p:nvGrpSpPr>
        <p:grpSpPr>
          <a:xfrm>
            <a:off x="2580389" y="1875774"/>
            <a:ext cx="4248472" cy="4315345"/>
            <a:chOff x="4770996" y="1191726"/>
            <a:chExt cx="4248472" cy="4315345"/>
          </a:xfrm>
        </p:grpSpPr>
        <p:grpSp>
          <p:nvGrpSpPr>
            <p:cNvPr id="24" name="Groupe 23"/>
            <p:cNvGrpSpPr/>
            <p:nvPr/>
          </p:nvGrpSpPr>
          <p:grpSpPr>
            <a:xfrm>
              <a:off x="4770996" y="1191726"/>
              <a:ext cx="4248472" cy="4315345"/>
              <a:chOff x="1843252" y="1327777"/>
              <a:chExt cx="5118706" cy="5290416"/>
            </a:xfrm>
          </p:grpSpPr>
          <p:sp>
            <p:nvSpPr>
              <p:cNvPr id="29" name="Ellipse 28"/>
              <p:cNvSpPr/>
              <p:nvPr/>
            </p:nvSpPr>
            <p:spPr>
              <a:xfrm>
                <a:off x="3419666" y="2110754"/>
                <a:ext cx="2235647" cy="223224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Ellipse 29"/>
              <p:cNvSpPr/>
              <p:nvPr/>
            </p:nvSpPr>
            <p:spPr>
              <a:xfrm>
                <a:off x="3995730" y="2686818"/>
                <a:ext cx="1122087" cy="10801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Connecteur droit avec flèche 30"/>
              <p:cNvCxnSpPr/>
              <p:nvPr/>
            </p:nvCxnSpPr>
            <p:spPr>
              <a:xfrm flipV="1">
                <a:off x="2843602" y="1534690"/>
                <a:ext cx="0" cy="2808312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2" name="Groupe 31"/>
              <p:cNvGrpSpPr/>
              <p:nvPr/>
            </p:nvGrpSpPr>
            <p:grpSpPr>
              <a:xfrm>
                <a:off x="2123518" y="1327777"/>
                <a:ext cx="1296148" cy="725778"/>
                <a:chOff x="2051716" y="1349878"/>
                <a:chExt cx="1296148" cy="868433"/>
              </a:xfrm>
            </p:grpSpPr>
            <p:sp>
              <p:nvSpPr>
                <p:cNvPr id="47" name="Arc 46"/>
                <p:cNvSpPr/>
                <p:nvPr/>
              </p:nvSpPr>
              <p:spPr>
                <a:xfrm rot="10800000">
                  <a:off x="2051716" y="1354215"/>
                  <a:ext cx="1296144" cy="864096"/>
                </a:xfrm>
                <a:prstGeom prst="arc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Arc 47"/>
                <p:cNvSpPr/>
                <p:nvPr/>
              </p:nvSpPr>
              <p:spPr>
                <a:xfrm rot="10800000" flipH="1">
                  <a:off x="2051717" y="1349878"/>
                  <a:ext cx="1296144" cy="864096"/>
                </a:xfrm>
                <a:prstGeom prst="arc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" name="Connecteur droit avec flèche 48"/>
                <p:cNvCxnSpPr/>
                <p:nvPr/>
              </p:nvCxnSpPr>
              <p:spPr>
                <a:xfrm flipH="1" flipV="1">
                  <a:off x="3347863" y="1664804"/>
                  <a:ext cx="1" cy="18002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Connecteur droit avec flèche 32"/>
              <p:cNvCxnSpPr/>
              <p:nvPr/>
            </p:nvCxnSpPr>
            <p:spPr>
              <a:xfrm>
                <a:off x="2843602" y="3226878"/>
                <a:ext cx="1750107" cy="0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5" name="ZoneTexte 34"/>
              <p:cNvSpPr txBox="1"/>
              <p:nvPr/>
            </p:nvSpPr>
            <p:spPr>
              <a:xfrm>
                <a:off x="1843252" y="2072016"/>
                <a:ext cx="11521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Helvetica" pitchFamily="34" charset="0"/>
                    <a:sym typeface="Symbol"/>
                  </a:rPr>
                  <a:t>, B</a:t>
                </a:r>
                <a:r>
                  <a:rPr lang="en-US" sz="2400" baseline="-25000" dirty="0" smtClean="0">
                    <a:latin typeface="Helvetica" pitchFamily="34" charset="0"/>
                    <a:sym typeface="Symbol"/>
                  </a:rPr>
                  <a:t></a:t>
                </a:r>
                <a:endParaRPr lang="en-US" sz="2400" baseline="-25000" dirty="0">
                  <a:latin typeface="Helvetica" pitchFamily="34" charset="0"/>
                </a:endParaRPr>
              </a:p>
            </p:txBody>
          </p:sp>
          <p:cxnSp>
            <p:nvCxnSpPr>
              <p:cNvPr id="36" name="Connecteur droit avec flèche 35"/>
              <p:cNvCxnSpPr/>
              <p:nvPr/>
            </p:nvCxnSpPr>
            <p:spPr>
              <a:xfrm flipV="1">
                <a:off x="2830790" y="4487018"/>
                <a:ext cx="0" cy="1944216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avec flèche 36"/>
              <p:cNvCxnSpPr/>
              <p:nvPr/>
            </p:nvCxnSpPr>
            <p:spPr>
              <a:xfrm>
                <a:off x="2843602" y="6417061"/>
                <a:ext cx="3672408" cy="0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8" name="ZoneTexte 37"/>
              <p:cNvSpPr txBox="1"/>
              <p:nvPr/>
            </p:nvSpPr>
            <p:spPr>
              <a:xfrm>
                <a:off x="2843602" y="4147472"/>
                <a:ext cx="11521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Helvetica" pitchFamily="34" charset="0"/>
                    <a:sym typeface="Symbol"/>
                  </a:rPr>
                  <a:t>B</a:t>
                </a:r>
                <a:r>
                  <a:rPr lang="en-US" sz="2400" baseline="-25000" dirty="0" smtClean="0">
                    <a:latin typeface="Helvetica" pitchFamily="34" charset="0"/>
                    <a:sym typeface="Symbol"/>
                  </a:rPr>
                  <a:t></a:t>
                </a:r>
                <a:endParaRPr lang="en-US" sz="2400" baseline="-25000" dirty="0">
                  <a:latin typeface="Helvetica" pitchFamily="34" charset="0"/>
                </a:endParaRPr>
              </a:p>
            </p:txBody>
          </p:sp>
          <p:cxnSp>
            <p:nvCxnSpPr>
              <p:cNvPr id="41" name="Connecteur droit 40"/>
              <p:cNvCxnSpPr>
                <a:stCxn id="30" idx="2"/>
              </p:cNvCxnSpPr>
              <p:nvPr/>
            </p:nvCxnSpPr>
            <p:spPr>
              <a:xfrm>
                <a:off x="3995730" y="3226878"/>
                <a:ext cx="0" cy="3190183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41"/>
              <p:cNvCxnSpPr/>
              <p:nvPr/>
            </p:nvCxnSpPr>
            <p:spPr>
              <a:xfrm>
                <a:off x="5120964" y="3190874"/>
                <a:ext cx="0" cy="3190183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3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2493" y="4593113"/>
                <a:ext cx="3839193" cy="20250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44" name="Connecteur droit 43"/>
              <p:cNvCxnSpPr/>
              <p:nvPr/>
            </p:nvCxnSpPr>
            <p:spPr>
              <a:xfrm>
                <a:off x="4577812" y="3241051"/>
                <a:ext cx="0" cy="3140007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ZoneTexte 44"/>
              <p:cNvSpPr txBox="1"/>
              <p:nvPr/>
            </p:nvSpPr>
            <p:spPr>
              <a:xfrm>
                <a:off x="6259606" y="5906417"/>
                <a:ext cx="70235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Helvetica" pitchFamily="34" charset="0"/>
                    <a:sym typeface="Symbol"/>
                  </a:rPr>
                  <a:t>R</a:t>
                </a:r>
                <a:endParaRPr lang="en-US" sz="2400" baseline="-25000" dirty="0">
                  <a:latin typeface="Helvetica" pitchFamily="34" charset="0"/>
                </a:endParaRPr>
              </a:p>
            </p:txBody>
          </p:sp>
          <p:sp>
            <p:nvSpPr>
              <p:cNvPr id="46" name="ZoneTexte 45"/>
              <p:cNvSpPr txBox="1"/>
              <p:nvPr/>
            </p:nvSpPr>
            <p:spPr>
              <a:xfrm>
                <a:off x="4553600" y="2843608"/>
                <a:ext cx="70235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Helvetica" pitchFamily="34" charset="0"/>
                    <a:sym typeface="Symbol"/>
                  </a:rPr>
                  <a:t>R</a:t>
                </a:r>
                <a:r>
                  <a:rPr lang="en-US" sz="2400" baseline="-25000" dirty="0" smtClean="0">
                    <a:latin typeface="Helvetica" pitchFamily="34" charset="0"/>
                    <a:sym typeface="Symbol"/>
                  </a:rPr>
                  <a:t>0</a:t>
                </a:r>
                <a:endParaRPr lang="en-US" sz="2400" baseline="-25000" dirty="0">
                  <a:latin typeface="Helvetica" pitchFamily="34" charset="0"/>
                </a:endParaRPr>
              </a:p>
            </p:txBody>
          </p:sp>
        </p:grpSp>
        <p:sp>
          <p:nvSpPr>
            <p:cNvPr id="25" name="Ellipse 24"/>
            <p:cNvSpPr/>
            <p:nvPr/>
          </p:nvSpPr>
          <p:spPr>
            <a:xfrm>
              <a:off x="6701382" y="1557107"/>
              <a:ext cx="610646" cy="546571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Ellipse 25"/>
            <p:cNvSpPr/>
            <p:nvPr/>
          </p:nvSpPr>
          <p:spPr>
            <a:xfrm>
              <a:off x="6735329" y="3342091"/>
              <a:ext cx="610646" cy="546571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7345975" y="1322094"/>
              <a:ext cx="7544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ym typeface="Symbol"/>
                </a:rPr>
                <a:t>P&gt;0</a:t>
              </a:r>
              <a:endParaRPr lang="en-US" dirty="0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7488850" y="3643208"/>
              <a:ext cx="7544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ym typeface="Symbol"/>
                </a:rPr>
                <a:t>P&lt;0</a:t>
              </a:r>
              <a:endParaRPr lang="en-US" dirty="0"/>
            </a:p>
          </p:txBody>
        </p:sp>
      </p:grp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870" y="1104989"/>
            <a:ext cx="50387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48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11"/>
          <p:cNvSpPr txBox="1">
            <a:spLocks/>
          </p:cNvSpPr>
          <p:nvPr/>
        </p:nvSpPr>
        <p:spPr bwMode="auto">
          <a:xfrm>
            <a:off x="23654" y="1268760"/>
            <a:ext cx="4477505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F0FBD"/>
                </a:solidFill>
                <a:sym typeface="Symbol"/>
              </a:rPr>
              <a:t>Flux average of flux parallel force vanishes</a:t>
            </a: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 smtClean="0">
              <a:solidFill>
                <a:srgbClr val="0F0FBD"/>
              </a:solidFill>
              <a:sym typeface="Symbol"/>
            </a:endParaRPr>
          </a:p>
          <a:p>
            <a:pPr marL="0" lvl="1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dirty="0">
                <a:solidFill>
                  <a:srgbClr val="FF0000"/>
                </a:solidFill>
                <a:sym typeface="Symbol"/>
              </a:rPr>
              <a:t>→  </a:t>
            </a:r>
            <a:r>
              <a:rPr lang="en-GB" sz="2000" dirty="0" smtClean="0">
                <a:solidFill>
                  <a:srgbClr val="FF0000"/>
                </a:solidFill>
                <a:sym typeface="Symbol"/>
              </a:rPr>
              <a:t>average velocities are equal</a:t>
            </a:r>
          </a:p>
          <a:p>
            <a:pPr marL="0" lvl="1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GB" sz="2000" dirty="0">
              <a:solidFill>
                <a:srgbClr val="0F0FBD"/>
              </a:solidFill>
              <a:sym typeface="Symbol"/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F0FBD"/>
                </a:solidFill>
                <a:sym typeface="Symbol"/>
              </a:rPr>
              <a:t>Agree with measurements </a:t>
            </a:r>
            <a:r>
              <a:rPr lang="en-GB" dirty="0" smtClean="0">
                <a:solidFill>
                  <a:schemeClr val="tx1"/>
                </a:solidFill>
                <a:sym typeface="Symbol"/>
              </a:rPr>
              <a:t>Baylor  04, </a:t>
            </a:r>
            <a:r>
              <a:rPr lang="en-GB" sz="2000" dirty="0" smtClean="0">
                <a:solidFill>
                  <a:srgbClr val="0F0FBD"/>
                </a:solidFill>
                <a:sym typeface="Symbol"/>
              </a:rPr>
              <a:t>but not always </a:t>
            </a:r>
            <a:r>
              <a:rPr lang="en-GB" dirty="0">
                <a:solidFill>
                  <a:schemeClr val="tx1"/>
                </a:solidFill>
                <a:sym typeface="Symbol"/>
              </a:rPr>
              <a:t>Grierson 12</a:t>
            </a:r>
            <a:r>
              <a:rPr lang="en-GB" sz="2000" dirty="0" smtClean="0">
                <a:solidFill>
                  <a:srgbClr val="0F0FBD"/>
                </a:solidFill>
                <a:sym typeface="Symbol"/>
              </a:rPr>
              <a:t>. Not true if gradients are large </a:t>
            </a:r>
            <a:r>
              <a:rPr lang="en-GB" dirty="0" smtClean="0">
                <a:solidFill>
                  <a:schemeClr val="tx1"/>
                </a:solidFill>
                <a:sym typeface="Symbol"/>
              </a:rPr>
              <a:t>Kim &amp; Diamond  91, Ernst 98 </a:t>
            </a:r>
            <a:r>
              <a:rPr lang="en-GB" sz="2000" dirty="0" smtClean="0">
                <a:solidFill>
                  <a:srgbClr val="0F0FBD"/>
                </a:solidFill>
                <a:sym typeface="Symbol"/>
              </a:rPr>
              <a:t>or </a:t>
            </a:r>
            <a:r>
              <a:rPr lang="en-GB" sz="2000" dirty="0" smtClean="0">
                <a:solidFill>
                  <a:srgbClr val="FF0000"/>
                </a:solidFill>
                <a:sym typeface="Symbol"/>
              </a:rPr>
              <a:t>when turbulence intensity is large </a:t>
            </a:r>
            <a:r>
              <a:rPr lang="en-GB" dirty="0" smtClean="0">
                <a:solidFill>
                  <a:schemeClr val="tx1"/>
                </a:solidFill>
                <a:sym typeface="Symbol"/>
              </a:rPr>
              <a:t>Lu Wang 13, Garbet 13</a:t>
            </a:r>
            <a:endParaRPr lang="en-GB" dirty="0">
              <a:solidFill>
                <a:srgbClr val="0F0FBD"/>
              </a:solidFill>
              <a:sym typeface="Symbol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dirty="0" smtClean="0"/>
              <a:t>All ion species rotate at same average speed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39</a:t>
            </a:fld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77417"/>
            <a:ext cx="18383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08" y="3223070"/>
            <a:ext cx="24003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605" y="1844824"/>
            <a:ext cx="4530972" cy="342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oneTexte 35"/>
          <p:cNvSpPr txBox="1"/>
          <p:nvPr/>
        </p:nvSpPr>
        <p:spPr>
          <a:xfrm>
            <a:off x="5796136" y="5283681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Baylor PoP 04</a:t>
            </a:r>
            <a:endParaRPr lang="en-US" dirty="0"/>
          </a:p>
        </p:txBody>
      </p:sp>
      <p:pic>
        <p:nvPicPr>
          <p:cNvPr id="11" name="Picture 2" descr="http://www.direct-signaletique.com/I-Grande-3253-panneau-de-danger-chaussee-glissante-a4.ne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938" y="5568766"/>
            <a:ext cx="633283" cy="63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81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" t="2055" r="47809"/>
          <a:stretch/>
        </p:blipFill>
        <p:spPr bwMode="auto">
          <a:xfrm>
            <a:off x="4427984" y="1076878"/>
            <a:ext cx="4419423" cy="510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Multiple causes of impurity transport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4</a:t>
            </a:fld>
            <a:endParaRPr lang="fr-FR" dirty="0"/>
          </a:p>
        </p:txBody>
      </p:sp>
      <p:sp>
        <p:nvSpPr>
          <p:cNvPr id="5" name="Espace réservé du contenu 11"/>
          <p:cNvSpPr txBox="1">
            <a:spLocks/>
          </p:cNvSpPr>
          <p:nvPr/>
        </p:nvSpPr>
        <p:spPr bwMode="auto">
          <a:xfrm>
            <a:off x="10592" y="1721260"/>
            <a:ext cx="4067944" cy="4113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1" indent="-360000" defTabSz="360000" fontAlgn="auto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720000" algn="l"/>
                <a:tab pos="1796400" algn="l"/>
                <a:tab pos="2239200" algn="l"/>
              </a:tabLst>
              <a:defRPr/>
            </a:pPr>
            <a:r>
              <a:rPr lang="en-GB" sz="2000" kern="1000" dirty="0" smtClean="0">
                <a:solidFill>
                  <a:srgbClr val="0F0FBD"/>
                </a:solidFill>
                <a:sym typeface="Symbol"/>
              </a:rPr>
              <a:t>At given sources, final concentration results from </a:t>
            </a:r>
            <a:r>
              <a:rPr lang="en-GB" sz="2000" kern="1000" dirty="0">
                <a:solidFill>
                  <a:srgbClr val="FF0000"/>
                </a:solidFill>
                <a:sym typeface="Symbol"/>
              </a:rPr>
              <a:t>3</a:t>
            </a:r>
            <a:r>
              <a:rPr lang="en-GB" sz="2000" kern="1000" dirty="0" smtClean="0">
                <a:solidFill>
                  <a:srgbClr val="0F0FBD"/>
                </a:solidFill>
                <a:sym typeface="Symbol"/>
              </a:rPr>
              <a:t> </a:t>
            </a:r>
            <a:r>
              <a:rPr lang="en-GB" sz="2000" kern="1000" dirty="0" smtClean="0">
                <a:solidFill>
                  <a:srgbClr val="FF0000"/>
                </a:solidFill>
                <a:sym typeface="Symbol"/>
              </a:rPr>
              <a:t>relaxation processes:</a:t>
            </a:r>
          </a:p>
          <a:p>
            <a:pPr lvl="1" defTabSz="360000" fontAlgn="auto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SzPct val="100000"/>
              <a:buFontTx/>
              <a:buChar char="-"/>
              <a:tabLst>
                <a:tab pos="360000" algn="l"/>
                <a:tab pos="720000" algn="l"/>
                <a:tab pos="1796400" algn="l"/>
                <a:tab pos="2239200" algn="l"/>
              </a:tabLst>
              <a:defRPr/>
            </a:pPr>
            <a:r>
              <a:rPr lang="en-GB" sz="2000" kern="1000" dirty="0" smtClean="0">
                <a:solidFill>
                  <a:srgbClr val="0000CC"/>
                </a:solidFill>
                <a:sym typeface="Symbol"/>
              </a:rPr>
              <a:t>collisional </a:t>
            </a:r>
            <a:r>
              <a:rPr lang="en-GB" sz="2000" kern="1000" dirty="0">
                <a:solidFill>
                  <a:srgbClr val="0000CC"/>
                </a:solidFill>
                <a:sym typeface="Symbol"/>
              </a:rPr>
              <a:t>transport</a:t>
            </a:r>
          </a:p>
          <a:p>
            <a:pPr lvl="1" defTabSz="360000" fontAlgn="auto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SzPct val="100000"/>
              <a:buFontTx/>
              <a:buChar char="-"/>
              <a:tabLst>
                <a:tab pos="360000" algn="l"/>
                <a:tab pos="720000" algn="l"/>
                <a:tab pos="1796400" algn="l"/>
                <a:tab pos="2239200" algn="l"/>
              </a:tabLst>
              <a:defRPr/>
            </a:pPr>
            <a:r>
              <a:rPr lang="en-GB" sz="2000" kern="1000" dirty="0" smtClean="0">
                <a:solidFill>
                  <a:srgbClr val="0000CC"/>
                </a:solidFill>
                <a:sym typeface="Symbol"/>
              </a:rPr>
              <a:t>turbulent </a:t>
            </a:r>
            <a:r>
              <a:rPr lang="en-GB" sz="2000" kern="1000" dirty="0">
                <a:solidFill>
                  <a:srgbClr val="0000CC"/>
                </a:solidFill>
                <a:sym typeface="Symbol"/>
              </a:rPr>
              <a:t>transport</a:t>
            </a:r>
          </a:p>
          <a:p>
            <a:pPr lvl="1" defTabSz="360000" fontAlgn="auto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SzPct val="100000"/>
              <a:buFontTx/>
              <a:buChar char="-"/>
              <a:tabLst>
                <a:tab pos="360000" algn="l"/>
                <a:tab pos="720000" algn="l"/>
                <a:tab pos="1796400" algn="l"/>
                <a:tab pos="2239200" algn="l"/>
              </a:tabLst>
              <a:defRPr/>
            </a:pPr>
            <a:r>
              <a:rPr lang="en-GB" sz="2000" kern="1000" dirty="0">
                <a:solidFill>
                  <a:srgbClr val="0000CC"/>
                </a:solidFill>
                <a:sym typeface="Symbol"/>
              </a:rPr>
              <a:t>MHD events </a:t>
            </a:r>
            <a:endParaRPr lang="en-GB" sz="2000" kern="1000" dirty="0" smtClean="0">
              <a:solidFill>
                <a:srgbClr val="0000CC"/>
              </a:solidFill>
              <a:sym typeface="Symbol"/>
            </a:endParaRPr>
          </a:p>
          <a:p>
            <a:pPr lvl="1" defTabSz="360000" fontAlgn="auto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SzPct val="100000"/>
              <a:buFontTx/>
              <a:buChar char="-"/>
              <a:tabLst>
                <a:tab pos="360000" algn="l"/>
                <a:tab pos="720000" algn="l"/>
                <a:tab pos="1796400" algn="l"/>
                <a:tab pos="2239200" algn="l"/>
              </a:tabLst>
              <a:defRPr/>
            </a:pPr>
            <a:endParaRPr lang="en-GB" sz="2000" kern="1000" dirty="0">
              <a:solidFill>
                <a:srgbClr val="0000CC"/>
              </a:solidFill>
              <a:sym typeface="Symbol"/>
            </a:endParaRPr>
          </a:p>
          <a:p>
            <a:pPr lvl="1" defTabSz="360000" fontAlgn="auto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720000" algn="l"/>
                <a:tab pos="1796400" algn="l"/>
                <a:tab pos="2239200" algn="l"/>
              </a:tabLst>
              <a:defRPr/>
            </a:pPr>
            <a:r>
              <a:rPr lang="en-GB" sz="2000" kern="1000" dirty="0" smtClean="0">
                <a:solidFill>
                  <a:srgbClr val="0F0FBD"/>
                </a:solidFill>
                <a:sym typeface="Symbol"/>
              </a:rPr>
              <a:t>Usually considered as </a:t>
            </a:r>
            <a:r>
              <a:rPr lang="en-GB" sz="2000" kern="1000" dirty="0" smtClean="0">
                <a:solidFill>
                  <a:srgbClr val="FF0000"/>
                </a:solidFill>
                <a:sym typeface="Symbol"/>
              </a:rPr>
              <a:t>additive and non correlated</a:t>
            </a:r>
            <a:endParaRPr lang="en-GB" sz="2000" kern="1000" dirty="0">
              <a:solidFill>
                <a:srgbClr val="FF0000"/>
              </a:solidFill>
              <a:sym typeface="Symbol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923928" y="5841202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Joffrin</a:t>
            </a:r>
            <a:r>
              <a:rPr lang="en-US" sz="1600" dirty="0" smtClean="0"/>
              <a:t> NF’14 JET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3654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smtClean="0"/>
              <a:t>Poloidal velocity </a:t>
            </a:r>
            <a:r>
              <a:rPr lang="en-GB" dirty="0" smtClean="0"/>
              <a:t>is not neoclassical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40</a:t>
            </a:fld>
            <a:endParaRPr lang="fr-FR" dirty="0"/>
          </a:p>
        </p:txBody>
      </p:sp>
      <p:cxnSp>
        <p:nvCxnSpPr>
          <p:cNvPr id="24" name="Connecteur droit avec flèche 23"/>
          <p:cNvCxnSpPr/>
          <p:nvPr/>
        </p:nvCxnSpPr>
        <p:spPr>
          <a:xfrm>
            <a:off x="842920" y="1686417"/>
            <a:ext cx="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666272"/>
            <a:ext cx="535305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842920" y="5104525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Dif-Pradalier</a:t>
            </a:r>
            <a:r>
              <a:rPr lang="en-US" dirty="0" smtClean="0"/>
              <a:t>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37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11"/>
          <p:cNvSpPr txBox="1">
            <a:spLocks/>
          </p:cNvSpPr>
          <p:nvPr/>
        </p:nvSpPr>
        <p:spPr bwMode="auto">
          <a:xfrm>
            <a:off x="249536" y="1747629"/>
            <a:ext cx="417844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FF0000"/>
                </a:solidFill>
                <a:sym typeface="Symbol"/>
              </a:rPr>
              <a:t>Near cancellation between neoclassical and turbulent transport of momentum </a:t>
            </a: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F0FBD"/>
                </a:solidFill>
                <a:sym typeface="Symbol"/>
              </a:rPr>
              <a:t>Seems to be related to role of radial electric field  - not true when </a:t>
            </a:r>
            <a:r>
              <a:rPr lang="en-GB" sz="2000" dirty="0" err="1" smtClean="0">
                <a:solidFill>
                  <a:srgbClr val="0F0FBD"/>
                </a:solidFill>
                <a:sym typeface="Symbol"/>
              </a:rPr>
              <a:t>E</a:t>
            </a:r>
            <a:r>
              <a:rPr lang="en-GB" sz="2000" baseline="-25000" dirty="0" err="1" smtClean="0">
                <a:solidFill>
                  <a:srgbClr val="0F0FBD"/>
                </a:solidFill>
                <a:sym typeface="Symbol"/>
              </a:rPr>
              <a:t>r</a:t>
            </a:r>
            <a:r>
              <a:rPr lang="en-GB" sz="2000" dirty="0" smtClean="0">
                <a:solidFill>
                  <a:srgbClr val="0F0FBD"/>
                </a:solidFill>
                <a:sym typeface="Symbol"/>
              </a:rPr>
              <a:t>=0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dirty="0" smtClean="0"/>
              <a:t>Indications of a strong interaction between turbulent and collisional transport of momentum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41</a:t>
            </a:fld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24175"/>
            <a:ext cx="4632920" cy="3311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6156176" y="508518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Idomura</a:t>
            </a:r>
            <a:r>
              <a:rPr lang="en-US" dirty="0" smtClean="0"/>
              <a:t> TTF 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99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11"/>
          <p:cNvSpPr txBox="1">
            <a:spLocks/>
          </p:cNvSpPr>
          <p:nvPr/>
        </p:nvSpPr>
        <p:spPr bwMode="auto">
          <a:xfrm>
            <a:off x="217470" y="2106762"/>
            <a:ext cx="4107910" cy="358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F0FBD"/>
                </a:solidFill>
              </a:rPr>
              <a:t>Turbulence modifies the shape of the distribution function in velocity space</a:t>
            </a: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sym typeface="Symbol"/>
              </a:rPr>
              <a:t>T</a:t>
            </a:r>
            <a:r>
              <a:rPr lang="en-US" sz="2000" dirty="0">
                <a:solidFill>
                  <a:srgbClr val="FF0000"/>
                </a:solidFill>
                <a:sym typeface="Symbol"/>
              </a:rPr>
              <a:t>urbulent </a:t>
            </a:r>
            <a:r>
              <a:rPr lang="en-US" sz="2000" dirty="0" smtClean="0">
                <a:solidFill>
                  <a:srgbClr val="FF0000"/>
                </a:solidFill>
                <a:sym typeface="Symbol"/>
              </a:rPr>
              <a:t>radial scattering  trapping/</a:t>
            </a:r>
            <a:r>
              <a:rPr lang="en-US" sz="2000" dirty="0" err="1" smtClean="0">
                <a:solidFill>
                  <a:srgbClr val="FF0000"/>
                </a:solidFill>
                <a:sym typeface="Symbol"/>
              </a:rPr>
              <a:t>detrapping</a:t>
            </a:r>
            <a:r>
              <a:rPr lang="en-US" sz="2000" dirty="0" smtClean="0">
                <a:solidFill>
                  <a:srgbClr val="FF0000"/>
                </a:solidFill>
                <a:sym typeface="Symbol"/>
              </a:rPr>
              <a:t>.  </a:t>
            </a: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F0FBD"/>
                </a:solidFill>
                <a:sym typeface="Symbol"/>
              </a:rPr>
              <a:t>Works for bootstrap current </a:t>
            </a:r>
            <a:r>
              <a:rPr lang="en-US" dirty="0">
                <a:solidFill>
                  <a:schemeClr val="tx1"/>
                </a:solidFill>
              </a:rPr>
              <a:t>McDevitt 13</a:t>
            </a: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F0FBD"/>
                </a:solidFill>
                <a:sym typeface="Symbol"/>
              </a:rPr>
              <a:t>Not explored so far for impurities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dirty="0" smtClean="0"/>
              <a:t>Turbulent scattering drives </a:t>
            </a:r>
            <a:br>
              <a:rPr lang="en-GB" dirty="0" smtClean="0"/>
            </a:br>
            <a:r>
              <a:rPr lang="en-GB" dirty="0" smtClean="0"/>
              <a:t>anisotropies in the phase space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42</a:t>
            </a:fld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5940152" y="1750169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McDevitt 13</a:t>
            </a:r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086" y="2348880"/>
            <a:ext cx="4570778" cy="34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4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11"/>
          <p:cNvSpPr txBox="1">
            <a:spLocks/>
          </p:cNvSpPr>
          <p:nvPr/>
        </p:nvSpPr>
        <p:spPr bwMode="auto">
          <a:xfrm>
            <a:off x="179512" y="1124744"/>
            <a:ext cx="885698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FF0000"/>
                </a:solidFill>
                <a:sym typeface="Symbol"/>
              </a:rPr>
              <a:t>Partial cancellation between neoclassical and turbulent transport of helium</a:t>
            </a: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F0FBD"/>
                </a:solidFill>
              </a:rPr>
              <a:t>Turbulent </a:t>
            </a:r>
            <a:r>
              <a:rPr lang="en-US" sz="2000" dirty="0">
                <a:solidFill>
                  <a:srgbClr val="0F0FBD"/>
                </a:solidFill>
              </a:rPr>
              <a:t>transport dominant : </a:t>
            </a:r>
            <a:r>
              <a:rPr lang="en-US" sz="2000" dirty="0">
                <a:solidFill>
                  <a:srgbClr val="FF0000"/>
                </a:solidFill>
              </a:rPr>
              <a:t>outward </a:t>
            </a:r>
            <a:r>
              <a:rPr lang="en-US" sz="2000" dirty="0" smtClean="0">
                <a:solidFill>
                  <a:srgbClr val="FF0000"/>
                </a:solidFill>
              </a:rPr>
              <a:t>flux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dirty="0"/>
              <a:t>T</a:t>
            </a:r>
            <a:r>
              <a:rPr lang="en-GB" dirty="0" smtClean="0"/>
              <a:t>urbulent and collisional transport of light impurities are comparable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43</a:t>
            </a:fld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6308567" y="567054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Esteve</a:t>
            </a:r>
            <a:r>
              <a:rPr lang="en-US" dirty="0" smtClean="0"/>
              <a:t> PhD 15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3702425" y="5240866"/>
            <a:ext cx="16878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/>
              </a:rPr>
              <a:t>Minor radius</a:t>
            </a:r>
            <a:endParaRPr lang="en-US" baseline="-25000" dirty="0"/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3525211" y="5101153"/>
            <a:ext cx="191258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539552" y="5301208"/>
            <a:ext cx="1735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Helium Z=2</a:t>
            </a:r>
            <a:endParaRPr lang="en-US" dirty="0"/>
          </a:p>
        </p:txBody>
      </p:sp>
      <p:pic>
        <p:nvPicPr>
          <p:cNvPr id="18" name="Picture 2" descr="C:\Users\XG123794\Documents\Garbet\Conferences_15\Festival_15\Presentation_Garbet_Festival_15\Figures\Turbulence_He_Juil_15\Figures festival théorie DE\coupe_à trois_temps_flux_particule_He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36"/>
          <a:stretch/>
        </p:blipFill>
        <p:spPr bwMode="auto">
          <a:xfrm>
            <a:off x="-2339" y="2492896"/>
            <a:ext cx="91440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Connecteur droit avec flèche 18"/>
          <p:cNvCxnSpPr/>
          <p:nvPr/>
        </p:nvCxnSpPr>
        <p:spPr>
          <a:xfrm flipH="1" flipV="1">
            <a:off x="5390240" y="4149080"/>
            <a:ext cx="918327" cy="86409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6324932" y="4839543"/>
            <a:ext cx="911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sym typeface="Symbol"/>
              </a:rPr>
              <a:t></a:t>
            </a:r>
            <a:r>
              <a:rPr lang="en-US" sz="2800" baseline="-25000" dirty="0" smtClean="0">
                <a:solidFill>
                  <a:srgbClr val="FF0000"/>
                </a:solidFill>
                <a:sym typeface="Symbol"/>
              </a:rPr>
              <a:t>neo</a:t>
            </a:r>
            <a:endParaRPr lang="en-US" sz="2800" baseline="-25000" dirty="0">
              <a:solidFill>
                <a:srgbClr val="FF0000"/>
              </a:solidFill>
            </a:endParaRPr>
          </a:p>
        </p:txBody>
      </p:sp>
      <p:cxnSp>
        <p:nvCxnSpPr>
          <p:cNvPr id="21" name="Connecteur droit avec flèche 20"/>
          <p:cNvCxnSpPr/>
          <p:nvPr/>
        </p:nvCxnSpPr>
        <p:spPr>
          <a:xfrm flipH="1">
            <a:off x="5577730" y="2852936"/>
            <a:ext cx="1658566" cy="562637"/>
          </a:xfrm>
          <a:prstGeom prst="straightConnector1">
            <a:avLst/>
          </a:prstGeom>
          <a:ln w="190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7236296" y="2420888"/>
            <a:ext cx="911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  <a:sym typeface="Symbol"/>
              </a:rPr>
              <a:t></a:t>
            </a:r>
            <a:r>
              <a:rPr lang="en-US" sz="2800" baseline="-25000" dirty="0" err="1" smtClean="0">
                <a:solidFill>
                  <a:srgbClr val="0000CC"/>
                </a:solidFill>
                <a:sym typeface="Symbol"/>
              </a:rPr>
              <a:t>turb</a:t>
            </a:r>
            <a:endParaRPr lang="en-US" sz="2800" baseline="-25000" dirty="0">
              <a:solidFill>
                <a:srgbClr val="0000CC"/>
              </a:solidFill>
            </a:endParaRPr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2123728" y="2852936"/>
            <a:ext cx="648072" cy="864096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1414316" y="2420888"/>
            <a:ext cx="911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sym typeface="Symbol"/>
              </a:rPr>
              <a:t></a:t>
            </a:r>
            <a:r>
              <a:rPr lang="en-US" sz="2800" baseline="-25000" dirty="0" smtClean="0">
                <a:solidFill>
                  <a:schemeClr val="bg2">
                    <a:lumMod val="50000"/>
                  </a:schemeClr>
                </a:solidFill>
                <a:sym typeface="Symbol"/>
              </a:rPr>
              <a:t>tot</a:t>
            </a:r>
            <a:endParaRPr lang="en-US" sz="2800" baseline="-25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89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Partial cancellation of turbulent and collisional transport for helium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44</a:t>
            </a:fld>
            <a:endParaRPr lang="fr-FR" dirty="0"/>
          </a:p>
        </p:txBody>
      </p:sp>
      <p:pic>
        <p:nvPicPr>
          <p:cNvPr id="5" name="Picture 2" descr="C:\Users\XG123794\Documents\Garbet\Conferences_15\Festival_15\Presentation_Garbet_Festival_15\Figures\Turbulence_He_Juil_15\Figures festival théorie DE\cas_turbulent_D_H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59"/>
            <a:ext cx="8914970" cy="460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25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dirty="0" smtClean="0"/>
              <a:t>Accumulation of neon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45</a:t>
            </a:fld>
            <a:endParaRPr lang="fr-FR" dirty="0"/>
          </a:p>
        </p:txBody>
      </p:sp>
      <p:cxnSp>
        <p:nvCxnSpPr>
          <p:cNvPr id="24" name="Connecteur droit avec flèche 23"/>
          <p:cNvCxnSpPr/>
          <p:nvPr/>
        </p:nvCxnSpPr>
        <p:spPr>
          <a:xfrm>
            <a:off x="842920" y="1686417"/>
            <a:ext cx="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XG123794\Documents\Festival\Festival_15\Presentation_Garbet_Festival_15\Figures\Turbulence_He_Juil_15\Figures festival théorie DE\coupe_à trois_temps_flux_particule_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0" y="1484784"/>
            <a:ext cx="8707300" cy="448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95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dirty="0" smtClean="0"/>
              <a:t>Accumulation of tungsten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46</a:t>
            </a:fld>
            <a:endParaRPr lang="fr-FR" dirty="0"/>
          </a:p>
        </p:txBody>
      </p:sp>
      <p:cxnSp>
        <p:nvCxnSpPr>
          <p:cNvPr id="24" name="Connecteur droit avec flèche 23"/>
          <p:cNvCxnSpPr/>
          <p:nvPr/>
        </p:nvCxnSpPr>
        <p:spPr>
          <a:xfrm>
            <a:off x="842920" y="1686417"/>
            <a:ext cx="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XG123794\Documents\Festival\Festival_15\Presentation_Garbet_Festival_15\Figures\Turbulence_He_Juil_15\Figures festival théorie DE\coupe_à trois_temps_flux_particule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" y="1268760"/>
            <a:ext cx="907986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6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11"/>
          <p:cNvSpPr txBox="1">
            <a:spLocks/>
          </p:cNvSpPr>
          <p:nvPr/>
        </p:nvSpPr>
        <p:spPr bwMode="auto">
          <a:xfrm>
            <a:off x="384264" y="1196752"/>
            <a:ext cx="83356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F0FBD"/>
                </a:solidFill>
                <a:sym typeface="Symbol"/>
              </a:rPr>
              <a:t>Signature : </a:t>
            </a:r>
            <a:r>
              <a:rPr lang="en-GB" sz="2000" dirty="0" smtClean="0">
                <a:solidFill>
                  <a:srgbClr val="FF0000"/>
                </a:solidFill>
                <a:sym typeface="Symbol"/>
              </a:rPr>
              <a:t>relaxation oscillations </a:t>
            </a:r>
            <a:r>
              <a:rPr lang="en-GB" sz="2000" dirty="0" smtClean="0">
                <a:solidFill>
                  <a:srgbClr val="0F0FBD"/>
                </a:solidFill>
                <a:sym typeface="Symbol"/>
              </a:rPr>
              <a:t>of the central temperature</a:t>
            </a:r>
            <a:endParaRPr lang="en-GB" sz="2000" dirty="0">
              <a:solidFill>
                <a:srgbClr val="0F0FBD"/>
              </a:solidFill>
              <a:sym typeface="Symbol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dirty="0" smtClean="0"/>
              <a:t>Internal kink mode and sawteeth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47</a:t>
            </a:fld>
            <a:endParaRPr lang="fr-F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69" y="2060848"/>
            <a:ext cx="7978477" cy="2648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732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11"/>
          <p:cNvSpPr txBox="1">
            <a:spLocks/>
          </p:cNvSpPr>
          <p:nvPr/>
        </p:nvSpPr>
        <p:spPr bwMode="auto">
          <a:xfrm>
            <a:off x="384264" y="2132856"/>
            <a:ext cx="4167844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dirty="0" smtClean="0">
                <a:solidFill>
                  <a:srgbClr val="0F0FBD"/>
                </a:solidFill>
                <a:sym typeface="Symbol"/>
              </a:rPr>
              <a:t>Scenario for resistive reconnection </a:t>
            </a:r>
            <a:r>
              <a:rPr lang="en-US" sz="1800" dirty="0" err="1">
                <a:solidFill>
                  <a:schemeClr val="tx1"/>
                </a:solidFill>
              </a:rPr>
              <a:t>Kadomtsev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74</a:t>
            </a:r>
            <a:r>
              <a:rPr lang="en-US" sz="2000" dirty="0" smtClean="0">
                <a:solidFill>
                  <a:schemeClr val="tx1"/>
                </a:solidFill>
              </a:rPr>
              <a:t>:</a:t>
            </a:r>
            <a:endParaRPr lang="en-GB" sz="2000" dirty="0" smtClean="0">
              <a:solidFill>
                <a:srgbClr val="0F0FBD"/>
              </a:solidFill>
              <a:sym typeface="Symbol"/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F0FBD"/>
                </a:solidFill>
                <a:sym typeface="Symbol"/>
              </a:rPr>
              <a:t>Development of an internal kink mode</a:t>
            </a: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FF0000"/>
                </a:solidFill>
                <a:sym typeface="Symbol"/>
              </a:rPr>
              <a:t>Reconnection of field lines </a:t>
            </a:r>
            <a:r>
              <a:rPr lang="en-GB" sz="2000" dirty="0" smtClean="0">
                <a:solidFill>
                  <a:srgbClr val="0F0FBD"/>
                </a:solidFill>
                <a:sym typeface="Symbol"/>
              </a:rPr>
              <a:t>(fast)</a:t>
            </a: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FF0000"/>
                </a:solidFill>
                <a:sym typeface="Symbol"/>
              </a:rPr>
              <a:t>Recovery phase </a:t>
            </a:r>
            <a:r>
              <a:rPr lang="en-GB" sz="2000" dirty="0" smtClean="0">
                <a:solidFill>
                  <a:srgbClr val="0F0FBD"/>
                </a:solidFill>
                <a:sym typeface="Symbol"/>
              </a:rPr>
              <a:t>(slow) </a:t>
            </a:r>
          </a:p>
          <a:p>
            <a:pPr marL="0" lvl="1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GB" sz="2000" dirty="0" smtClean="0">
              <a:solidFill>
                <a:srgbClr val="0F0FBD"/>
              </a:solidFill>
              <a:sym typeface="Symbol"/>
            </a:endParaRPr>
          </a:p>
          <a:p>
            <a:pPr marL="265113" lvl="1" indent="-265113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endParaRPr lang="en-GB" sz="2000" dirty="0">
              <a:solidFill>
                <a:srgbClr val="0F0FBD"/>
              </a:solidFill>
              <a:sym typeface="Symbol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dirty="0" smtClean="0"/>
              <a:t>Related to a reorganisation of the magnetic topology:</a:t>
            </a:r>
            <a:r>
              <a:rPr lang="en-GB" dirty="0"/>
              <a:t> </a:t>
            </a:r>
            <a:r>
              <a:rPr lang="en-GB" dirty="0" smtClean="0"/>
              <a:t>reconnection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48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796136" y="5733256"/>
            <a:ext cx="26148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From </a:t>
            </a:r>
            <a:r>
              <a:rPr lang="en-US" sz="1600" dirty="0" err="1" smtClean="0"/>
              <a:t>Merlukov</a:t>
            </a:r>
            <a:r>
              <a:rPr lang="en-US" sz="1600" dirty="0" smtClean="0"/>
              <a:t> 2006</a:t>
            </a:r>
            <a:endParaRPr lang="en-US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491" y="1628800"/>
            <a:ext cx="4313247" cy="3965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063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dirty="0" smtClean="0"/>
              <a:t>Modelling of sawteeth cycles (cont.)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49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1295636" y="5256532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Nicolas 13 - XTOR</a:t>
            </a:r>
            <a:endParaRPr lang="en-US" dirty="0"/>
          </a:p>
        </p:txBody>
      </p:sp>
      <p:sp>
        <p:nvSpPr>
          <p:cNvPr id="13" name="Espace réservé du contenu 11"/>
          <p:cNvSpPr txBox="1">
            <a:spLocks/>
          </p:cNvSpPr>
          <p:nvPr/>
        </p:nvSpPr>
        <p:spPr bwMode="auto">
          <a:xfrm>
            <a:off x="179512" y="2256896"/>
            <a:ext cx="316835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F0FBD"/>
                </a:solidFill>
                <a:sym typeface="Symbol"/>
              </a:rPr>
              <a:t>Steady cycles</a:t>
            </a: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FF0000"/>
                </a:solidFill>
                <a:sym typeface="Symbol"/>
              </a:rPr>
              <a:t>Two-fluid effects speed-up reconnection processes</a:t>
            </a:r>
          </a:p>
          <a:p>
            <a:pPr marL="265113" lvl="1" indent="-265113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endParaRPr lang="en-GB" sz="2000" dirty="0">
              <a:solidFill>
                <a:srgbClr val="0F0FBD"/>
              </a:solidFill>
              <a:sym typeface="Symbol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478808"/>
            <a:ext cx="5661059" cy="451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5666437" y="306246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/>
              </a:rPr>
              <a:t>R</a:t>
            </a:r>
            <a:endParaRPr lang="en-US" baseline="-25000" dirty="0"/>
          </a:p>
        </p:txBody>
      </p:sp>
      <p:sp>
        <p:nvSpPr>
          <p:cNvPr id="9" name="ZoneTexte 8"/>
          <p:cNvSpPr txBox="1"/>
          <p:nvPr/>
        </p:nvSpPr>
        <p:spPr>
          <a:xfrm>
            <a:off x="3874308" y="1887564"/>
            <a:ext cx="3376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/>
              </a:rPr>
              <a:t>Z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69938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11"/>
          <p:cNvSpPr txBox="1">
            <a:spLocks/>
          </p:cNvSpPr>
          <p:nvPr/>
        </p:nvSpPr>
        <p:spPr bwMode="auto">
          <a:xfrm>
            <a:off x="107504" y="1196752"/>
            <a:ext cx="8856984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kern="1000" dirty="0" smtClean="0">
              <a:solidFill>
                <a:srgbClr val="FF0000"/>
              </a:solidFill>
              <a:sym typeface="Symbol"/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  <a:sym typeface="Symbol"/>
              </a:rPr>
              <a:t>Identify </a:t>
            </a:r>
            <a:r>
              <a:rPr lang="en-GB" sz="2000" dirty="0" smtClean="0">
                <a:solidFill>
                  <a:srgbClr val="FF0000"/>
                </a:solidFill>
                <a:sym typeface="Symbol"/>
              </a:rPr>
              <a:t>possible mechanisms </a:t>
            </a:r>
            <a:r>
              <a:rPr lang="en-GB" sz="2000" dirty="0">
                <a:solidFill>
                  <a:srgbClr val="FF0000"/>
                </a:solidFill>
                <a:sym typeface="Symbol"/>
              </a:rPr>
              <a:t>of i</a:t>
            </a:r>
            <a:r>
              <a:rPr lang="en-GB" sz="2000" dirty="0" smtClean="0">
                <a:solidFill>
                  <a:srgbClr val="FF0000"/>
                </a:solidFill>
                <a:sym typeface="Symbol"/>
              </a:rPr>
              <a:t>nterplay between transport channels:</a:t>
            </a:r>
          </a:p>
          <a:p>
            <a:pPr marL="457200" lvl="1" indent="-4572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AutoNum type="arabicParenR"/>
            </a:pPr>
            <a:r>
              <a:rPr lang="en-GB" sz="2000" dirty="0" smtClean="0">
                <a:solidFill>
                  <a:srgbClr val="FF0000"/>
                </a:solidFill>
                <a:sym typeface="Symbol"/>
              </a:rPr>
              <a:t>revisit neoclassical transport</a:t>
            </a:r>
            <a:r>
              <a:rPr lang="en-GB" sz="2000" dirty="0" smtClean="0">
                <a:solidFill>
                  <a:srgbClr val="0F0FBD"/>
                </a:solidFill>
                <a:sym typeface="Symbol"/>
              </a:rPr>
              <a:t>: Pfirsch-Schlüter regime – presumably dominant for a high Z impurity</a:t>
            </a:r>
          </a:p>
          <a:p>
            <a:pPr marL="457200" lvl="1" indent="-4572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AutoNum type="arabicParenR"/>
            </a:pPr>
            <a:r>
              <a:rPr lang="en-GB" sz="2000" dirty="0" smtClean="0">
                <a:solidFill>
                  <a:srgbClr val="0F0FBD"/>
                </a:solidFill>
                <a:sym typeface="Symbol"/>
              </a:rPr>
              <a:t>Interplay with </a:t>
            </a:r>
            <a:r>
              <a:rPr lang="en-GB" sz="2000" dirty="0" smtClean="0">
                <a:solidFill>
                  <a:srgbClr val="FF0000"/>
                </a:solidFill>
                <a:sym typeface="Symbol"/>
              </a:rPr>
              <a:t>turbulent transport</a:t>
            </a:r>
          </a:p>
          <a:p>
            <a:pPr marL="457200" lvl="1" indent="-4572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AutoNum type="arabicParenR"/>
            </a:pPr>
            <a:r>
              <a:rPr lang="en-GB" sz="2000" dirty="0" smtClean="0">
                <a:solidFill>
                  <a:srgbClr val="0F0FBD"/>
                </a:solidFill>
                <a:sym typeface="Symbol"/>
              </a:rPr>
              <a:t>Interplay with </a:t>
            </a:r>
            <a:r>
              <a:rPr lang="en-GB" sz="2000" dirty="0" smtClean="0">
                <a:solidFill>
                  <a:srgbClr val="FF0000"/>
                </a:solidFill>
                <a:sym typeface="Symbol"/>
              </a:rPr>
              <a:t>MHD instabilities</a:t>
            </a:r>
          </a:p>
          <a:p>
            <a:pPr marL="457200" lvl="1" indent="-4572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AutoNum type="arabicParenR"/>
            </a:pPr>
            <a:endParaRPr lang="en-GB" sz="2000" dirty="0">
              <a:solidFill>
                <a:srgbClr val="FF0000"/>
              </a:solidFill>
              <a:sym typeface="Symbol"/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F0FBD"/>
                </a:solidFill>
                <a:sym typeface="Symbol"/>
              </a:rPr>
              <a:t>Turbulence/MHD interaction not addressed </a:t>
            </a:r>
            <a:r>
              <a:rPr lang="en-US" sz="2000" dirty="0" smtClean="0">
                <a:solidFill>
                  <a:srgbClr val="0000CC"/>
                </a:solidFill>
                <a:sym typeface="Symbol"/>
              </a:rPr>
              <a:t>(see e.g.  </a:t>
            </a:r>
            <a:r>
              <a:rPr lang="en-US" sz="2000" dirty="0">
                <a:solidFill>
                  <a:srgbClr val="0000CC"/>
                </a:solidFill>
                <a:sym typeface="Symbol"/>
              </a:rPr>
              <a:t>talk </a:t>
            </a:r>
            <a:r>
              <a:rPr lang="en-US" sz="1800" dirty="0" smtClean="0">
                <a:solidFill>
                  <a:schemeClr val="tx1"/>
                </a:solidFill>
                <a:sym typeface="Symbol"/>
              </a:rPr>
              <a:t>M. Muraglia</a:t>
            </a:r>
            <a:r>
              <a:rPr lang="en-US" sz="2000" dirty="0">
                <a:solidFill>
                  <a:srgbClr val="0000CC"/>
                </a:solidFill>
                <a:sym typeface="Symbol"/>
              </a:rPr>
              <a:t>)</a:t>
            </a:r>
            <a:endParaRPr lang="en-US" sz="2000" dirty="0">
              <a:solidFill>
                <a:srgbClr val="0000CC"/>
              </a:solidFill>
            </a:endParaRPr>
          </a:p>
          <a:p>
            <a:pPr marL="0" lvl="1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dirty="0" smtClean="0">
                <a:solidFill>
                  <a:srgbClr val="FF0000"/>
                </a:solidFill>
                <a:sym typeface="Symbol"/>
              </a:rPr>
              <a:t> 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dirty="0"/>
              <a:t>Purpose of this tutorial</a:t>
            </a:r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146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11"/>
          <p:cNvSpPr txBox="1">
            <a:spLocks/>
          </p:cNvSpPr>
          <p:nvPr/>
        </p:nvSpPr>
        <p:spPr bwMode="auto">
          <a:xfrm>
            <a:off x="755576" y="1139430"/>
            <a:ext cx="8204442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F0FBD"/>
                </a:solidFill>
                <a:sym typeface="Symbol"/>
              </a:rPr>
              <a:t>Diamagnetic effects are important for recovering a fast reconnecting event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dirty="0" smtClean="0"/>
              <a:t>Current sheet for reconnection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50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2699792" y="5799652"/>
            <a:ext cx="256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Halpern 10, Nicolas 13</a:t>
            </a:r>
            <a:endParaRPr lang="en-US" dirty="0"/>
          </a:p>
        </p:txBody>
      </p:sp>
      <p:pic>
        <p:nvPicPr>
          <p:cNvPr id="9" name="Imag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340" y="1539539"/>
            <a:ext cx="4631084" cy="3761669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36" y="1971827"/>
            <a:ext cx="4270848" cy="292918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187624" y="4882858"/>
            <a:ext cx="256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Without V*, slow</a:t>
            </a:r>
            <a:endParaRPr lang="en-US" dirty="0"/>
          </a:p>
        </p:txBody>
      </p:sp>
      <p:sp>
        <p:nvSpPr>
          <p:cNvPr id="13" name="ZoneTexte 12"/>
          <p:cNvSpPr txBox="1"/>
          <p:nvPr/>
        </p:nvSpPr>
        <p:spPr>
          <a:xfrm>
            <a:off x="5182711" y="4868493"/>
            <a:ext cx="256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V*, fast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14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dirty="0" smtClean="0"/>
              <a:t>Density relaxation oscillations observed with reflectometry on Tore Supra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51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2699792" y="5799652"/>
            <a:ext cx="256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Halpern 10, Nicolas 13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947771"/>
            <a:ext cx="8029575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6372200" y="5952052"/>
            <a:ext cx="256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Nicolas 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75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11"/>
          <p:cNvSpPr txBox="1">
            <a:spLocks/>
          </p:cNvSpPr>
          <p:nvPr/>
        </p:nvSpPr>
        <p:spPr bwMode="auto">
          <a:xfrm>
            <a:off x="268760" y="2102807"/>
            <a:ext cx="4178448" cy="251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00CC"/>
                </a:solidFill>
                <a:sym typeface="Symbol"/>
              </a:rPr>
              <a:t>“Neoclassical” Tearing Modes are known to speed up tungsten penetration in JET </a:t>
            </a:r>
            <a:r>
              <a:rPr lang="en-US" sz="1800" dirty="0" smtClean="0">
                <a:solidFill>
                  <a:schemeClr val="tx1"/>
                </a:solidFill>
              </a:rPr>
              <a:t>Hender 15</a:t>
            </a:r>
            <a:endParaRPr lang="en-GB" sz="1800" dirty="0" smtClean="0">
              <a:solidFill>
                <a:srgbClr val="0000CC"/>
              </a:solidFill>
              <a:sym typeface="Symbol"/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FF0000"/>
                </a:solidFill>
                <a:sym typeface="Symbol"/>
              </a:rPr>
              <a:t>May be due to temperature flattening inside magnetic island </a:t>
            </a:r>
            <a:r>
              <a:rPr lang="en-US" sz="1800" dirty="0" err="1">
                <a:solidFill>
                  <a:schemeClr val="tx1"/>
                </a:solidFill>
              </a:rPr>
              <a:t>Casson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15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smtClean="0"/>
              <a:t>Neoclassical tearing </a:t>
            </a:r>
            <a:r>
              <a:rPr lang="en-GB" dirty="0" smtClean="0"/>
              <a:t>modes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52</a:t>
            </a:fld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6040400" y="545119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Angioni</a:t>
            </a:r>
            <a:r>
              <a:rPr lang="en-US" dirty="0" smtClean="0"/>
              <a:t> NF 14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208" y="1222052"/>
            <a:ext cx="4228247" cy="382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004048" y="4698062"/>
            <a:ext cx="33123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ym typeface="Symbol"/>
              </a:rPr>
              <a:t> </a:t>
            </a:r>
            <a:r>
              <a:rPr lang="en-US" dirty="0" smtClean="0"/>
              <a:t>tungsten peaking 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 rot="16200000">
            <a:off x="2708757" y="2951997"/>
            <a:ext cx="38292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ym typeface="Symbol"/>
              </a:rPr>
              <a:t>change of  </a:t>
            </a:r>
            <a:r>
              <a:rPr lang="en-US" dirty="0" smtClean="0"/>
              <a:t>tungsten peaking rate </a:t>
            </a:r>
            <a:endParaRPr lang="en-US" dirty="0"/>
          </a:p>
        </p:txBody>
      </p:sp>
      <p:sp>
        <p:nvSpPr>
          <p:cNvPr id="13" name="ZoneTexte 12"/>
          <p:cNvSpPr txBox="1"/>
          <p:nvPr/>
        </p:nvSpPr>
        <p:spPr>
          <a:xfrm>
            <a:off x="5868144" y="1037385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27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dirty="0" smtClean="0"/>
              <a:t>Agrees with </a:t>
            </a:r>
            <a:r>
              <a:rPr lang="en-GB" dirty="0" err="1" smtClean="0"/>
              <a:t>Kadomtsev</a:t>
            </a:r>
            <a:r>
              <a:rPr lang="en-GB" dirty="0" smtClean="0"/>
              <a:t> model in spite of dynamics controlled by convection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53</a:t>
            </a:fld>
            <a:endParaRPr lang="fr-FR" dirty="0"/>
          </a:p>
        </p:txBody>
      </p:sp>
      <p:grpSp>
        <p:nvGrpSpPr>
          <p:cNvPr id="9" name="Groupe 8"/>
          <p:cNvGrpSpPr/>
          <p:nvPr/>
        </p:nvGrpSpPr>
        <p:grpSpPr>
          <a:xfrm>
            <a:off x="4644008" y="2106028"/>
            <a:ext cx="4325333" cy="2833214"/>
            <a:chOff x="4211960" y="1988840"/>
            <a:chExt cx="4485950" cy="2761481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1988840"/>
              <a:ext cx="4485950" cy="2761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ZoneTexte 2"/>
            <p:cNvSpPr txBox="1"/>
            <p:nvPr/>
          </p:nvSpPr>
          <p:spPr>
            <a:xfrm>
              <a:off x="8009708" y="4345359"/>
              <a:ext cx="36004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r</a:t>
              </a:r>
              <a:r>
                <a:rPr lang="en-US" sz="1400" baseline="-25000" dirty="0" smtClean="0"/>
                <a:t>e</a:t>
              </a:r>
              <a:endParaRPr lang="en-US" sz="1400" baseline="-25000" dirty="0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7956376" y="2348880"/>
              <a:ext cx="50405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dr</a:t>
              </a:r>
              <a:r>
                <a:rPr lang="en-US" sz="1400" baseline="-25000" dirty="0" err="1" smtClean="0"/>
                <a:t>e</a:t>
              </a:r>
              <a:endParaRPr lang="en-US" sz="1400" baseline="-25000" dirty="0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6084168" y="2473151"/>
              <a:ext cx="50405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dr</a:t>
              </a:r>
              <a:r>
                <a:rPr lang="en-US" sz="1400" baseline="-25000" dirty="0" err="1"/>
                <a:t>i</a:t>
              </a:r>
              <a:endParaRPr lang="en-US" sz="1400" baseline="-25000" dirty="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6228184" y="4345359"/>
              <a:ext cx="36004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r</a:t>
              </a:r>
              <a:r>
                <a:rPr lang="en-US" sz="1400" baseline="-25000" dirty="0" err="1"/>
                <a:t>i</a:t>
              </a:r>
              <a:endParaRPr lang="en-US" sz="1400" baseline="-25000" dirty="0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4862583" y="2411692"/>
              <a:ext cx="86154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ym typeface="Symbol"/>
                </a:rPr>
                <a:t></a:t>
              </a:r>
              <a:r>
                <a:rPr lang="en-US" baseline="-25000" dirty="0" smtClean="0">
                  <a:sym typeface="Symbol"/>
                </a:rPr>
                <a:t></a:t>
              </a:r>
              <a:r>
                <a:rPr lang="en-US" dirty="0" smtClean="0">
                  <a:sym typeface="Symbol"/>
                </a:rPr>
                <a:t> </a:t>
              </a:r>
              <a:r>
                <a:rPr lang="en-US" sz="1400" dirty="0" smtClean="0">
                  <a:sym typeface="Symbol"/>
                </a:rPr>
                <a:t>    </a:t>
              </a:r>
              <a:endParaRPr lang="en-US" sz="1400" baseline="-25000" dirty="0"/>
            </a:p>
          </p:txBody>
        </p:sp>
        <p:cxnSp>
          <p:nvCxnSpPr>
            <p:cNvPr id="6" name="Connecteur droit 5"/>
            <p:cNvCxnSpPr/>
            <p:nvPr/>
          </p:nvCxnSpPr>
          <p:spPr>
            <a:xfrm>
              <a:off x="5506828" y="3582308"/>
              <a:ext cx="217300" cy="206732"/>
            </a:xfrm>
            <a:prstGeom prst="line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5076054" y="3233459"/>
              <a:ext cx="86154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ym typeface="Symbol"/>
                </a:rPr>
                <a:t></a:t>
              </a:r>
              <a:r>
                <a:rPr lang="en-US" baseline="-25000" dirty="0" smtClean="0">
                  <a:sym typeface="Symbol"/>
                </a:rPr>
                <a:t>0</a:t>
              </a:r>
              <a:r>
                <a:rPr lang="en-US" dirty="0" smtClean="0">
                  <a:sym typeface="Symbol"/>
                </a:rPr>
                <a:t> </a:t>
              </a:r>
              <a:r>
                <a:rPr lang="en-US" sz="1400" dirty="0" smtClean="0">
                  <a:sym typeface="Symbol"/>
                </a:rPr>
                <a:t>    </a:t>
              </a:r>
              <a:endParaRPr lang="en-US" sz="1400" baseline="-25000" dirty="0"/>
            </a:p>
          </p:txBody>
        </p:sp>
        <p:cxnSp>
          <p:nvCxnSpPr>
            <p:cNvPr id="25" name="Connecteur droit 24"/>
            <p:cNvCxnSpPr/>
            <p:nvPr/>
          </p:nvCxnSpPr>
          <p:spPr>
            <a:xfrm flipV="1">
              <a:off x="5293355" y="2348880"/>
              <a:ext cx="286757" cy="257139"/>
            </a:xfrm>
            <a:prstGeom prst="line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26"/>
            <p:cNvSpPr txBox="1"/>
            <p:nvPr/>
          </p:nvSpPr>
          <p:spPr>
            <a:xfrm>
              <a:off x="7937700" y="2112918"/>
              <a:ext cx="504056" cy="2359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1400" baseline="-25000" dirty="0"/>
            </a:p>
          </p:txBody>
        </p:sp>
      </p:grp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25" y="2196940"/>
            <a:ext cx="24574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4310592"/>
            <a:ext cx="44481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26" y="3255677"/>
            <a:ext cx="24098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Espace réservé du contenu 11"/>
          <p:cNvSpPr txBox="1">
            <a:spLocks/>
          </p:cNvSpPr>
          <p:nvPr/>
        </p:nvSpPr>
        <p:spPr bwMode="auto">
          <a:xfrm>
            <a:off x="116727" y="932120"/>
            <a:ext cx="8852614" cy="131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7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8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FF0000"/>
                </a:solidFill>
                <a:sym typeface="Symbol"/>
              </a:rPr>
              <a:t>Helical flux of reconnecting magnetic surfaces is conserved </a:t>
            </a:r>
            <a:r>
              <a:rPr lang="en-GB" sz="1800" dirty="0" smtClean="0">
                <a:solidFill>
                  <a:schemeClr val="tx1"/>
                </a:solidFill>
                <a:sym typeface="Symbol"/>
              </a:rPr>
              <a:t>Taylor 74, </a:t>
            </a:r>
            <a:r>
              <a:rPr lang="en-GB" sz="1800" dirty="0" err="1" smtClean="0">
                <a:solidFill>
                  <a:schemeClr val="tx1"/>
                </a:solidFill>
                <a:sym typeface="Symbol"/>
              </a:rPr>
              <a:t>Kadomtsev</a:t>
            </a:r>
            <a:r>
              <a:rPr lang="en-GB" sz="1800" dirty="0" smtClean="0">
                <a:solidFill>
                  <a:schemeClr val="tx1"/>
                </a:solidFill>
                <a:sym typeface="Symbol"/>
              </a:rPr>
              <a:t> 75, </a:t>
            </a:r>
            <a:r>
              <a:rPr lang="en-GB" sz="1800" dirty="0" err="1" smtClean="0">
                <a:solidFill>
                  <a:schemeClr val="tx1"/>
                </a:solidFill>
                <a:sym typeface="Symbol"/>
              </a:rPr>
              <a:t>Waelbroeck</a:t>
            </a:r>
            <a:r>
              <a:rPr lang="en-GB" sz="1800" dirty="0" smtClean="0">
                <a:solidFill>
                  <a:schemeClr val="tx1"/>
                </a:solidFill>
                <a:sym typeface="Symbol"/>
              </a:rPr>
              <a:t> 91, </a:t>
            </a:r>
            <a:r>
              <a:rPr lang="en-GB" sz="1800" dirty="0" err="1" smtClean="0">
                <a:solidFill>
                  <a:schemeClr val="tx1"/>
                </a:solidFill>
                <a:sym typeface="Symbol"/>
              </a:rPr>
              <a:t>Porcelli</a:t>
            </a:r>
            <a:r>
              <a:rPr lang="en-GB" sz="1800" dirty="0" smtClean="0">
                <a:solidFill>
                  <a:schemeClr val="tx1"/>
                </a:solidFill>
                <a:sym typeface="Symbol"/>
              </a:rPr>
              <a:t> 96:</a:t>
            </a:r>
          </a:p>
          <a:p>
            <a:pPr marL="0" lvl="1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dirty="0">
                <a:solidFill>
                  <a:srgbClr val="0F0FBD"/>
                </a:solidFill>
                <a:sym typeface="Symbol"/>
              </a:rPr>
              <a:t> </a:t>
            </a:r>
            <a:r>
              <a:rPr lang="en-GB" sz="2000" dirty="0" smtClean="0">
                <a:solidFill>
                  <a:srgbClr val="0F0FBD"/>
                </a:solidFill>
                <a:sym typeface="Symbol"/>
              </a:rPr>
              <a:t>      </a:t>
            </a:r>
          </a:p>
        </p:txBody>
      </p:sp>
      <p:sp>
        <p:nvSpPr>
          <p:cNvPr id="10" name="Espace réservé du contenu 11"/>
          <p:cNvSpPr txBox="1">
            <a:spLocks/>
          </p:cNvSpPr>
          <p:nvPr/>
        </p:nvSpPr>
        <p:spPr bwMode="auto">
          <a:xfrm>
            <a:off x="1776" y="1852127"/>
            <a:ext cx="4788024" cy="392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7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8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dirty="0">
                <a:solidFill>
                  <a:schemeClr val="tx1"/>
                </a:solidFill>
                <a:sym typeface="Symbol"/>
              </a:rPr>
              <a:t> </a:t>
            </a:r>
            <a:r>
              <a:rPr lang="en-GB" sz="1800" dirty="0" smtClean="0">
                <a:solidFill>
                  <a:schemeClr val="tx1"/>
                </a:solidFill>
                <a:sym typeface="Symbol"/>
              </a:rPr>
              <a:t>     </a:t>
            </a:r>
            <a:r>
              <a:rPr lang="en-GB" sz="2000" dirty="0" smtClean="0">
                <a:solidFill>
                  <a:srgbClr val="0F0FBD"/>
                </a:solidFill>
                <a:sym typeface="Symbol"/>
              </a:rPr>
              <a:t> - volume conservation</a:t>
            </a:r>
          </a:p>
          <a:p>
            <a:pPr marL="0" lvl="1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GB" sz="1400" dirty="0" smtClean="0">
              <a:solidFill>
                <a:srgbClr val="0F0FBD"/>
              </a:solidFill>
              <a:sym typeface="Symbol"/>
            </a:endParaRPr>
          </a:p>
          <a:p>
            <a:pPr marL="0" lvl="1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dirty="0">
                <a:solidFill>
                  <a:srgbClr val="0F0FBD"/>
                </a:solidFill>
                <a:sym typeface="Symbol"/>
              </a:rPr>
              <a:t> </a:t>
            </a:r>
            <a:r>
              <a:rPr lang="en-GB" sz="2000" dirty="0" smtClean="0">
                <a:solidFill>
                  <a:srgbClr val="0F0FBD"/>
                </a:solidFill>
                <a:sym typeface="Symbol"/>
              </a:rPr>
              <a:t>     - reconnected helical flux</a:t>
            </a:r>
            <a:endParaRPr lang="en-GB" sz="2000" dirty="0">
              <a:solidFill>
                <a:srgbClr val="0F0FBD"/>
              </a:solidFill>
              <a:sym typeface="Symbol"/>
            </a:endParaRPr>
          </a:p>
          <a:p>
            <a:pPr marL="0" lvl="1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GB" sz="1800" dirty="0" smtClean="0">
              <a:solidFill>
                <a:srgbClr val="0F0FBD"/>
              </a:solidFill>
              <a:sym typeface="Symbol"/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F0FBD"/>
                </a:solidFill>
                <a:sym typeface="Symbol"/>
              </a:rPr>
              <a:t>Particle conservation </a:t>
            </a: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F0FBD"/>
              </a:solidFill>
              <a:sym typeface="Symbol"/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F0FBD"/>
                </a:solidFill>
                <a:sym typeface="Symbol"/>
              </a:rPr>
              <a:t>W</a:t>
            </a:r>
            <a:r>
              <a:rPr lang="en-GB" sz="2000" dirty="0" smtClean="0">
                <a:solidFill>
                  <a:srgbClr val="0F0FBD"/>
                </a:solidFill>
                <a:sym typeface="Symbol"/>
              </a:rPr>
              <a:t>orks well for temperature </a:t>
            </a:r>
            <a:r>
              <a:rPr lang="en-GB" sz="1800" dirty="0" err="1" smtClean="0">
                <a:solidFill>
                  <a:schemeClr val="tx1"/>
                </a:solidFill>
                <a:sym typeface="Symbol"/>
              </a:rPr>
              <a:t>Porcelli</a:t>
            </a:r>
            <a:r>
              <a:rPr lang="en-GB" sz="1800" dirty="0" smtClean="0">
                <a:solidFill>
                  <a:schemeClr val="tx1"/>
                </a:solidFill>
                <a:sym typeface="Symbol"/>
              </a:rPr>
              <a:t> 99, </a:t>
            </a:r>
            <a:r>
              <a:rPr lang="en-GB" sz="1800" dirty="0" err="1" smtClean="0">
                <a:solidFill>
                  <a:schemeClr val="tx1"/>
                </a:solidFill>
                <a:sym typeface="Symbol"/>
              </a:rPr>
              <a:t>Furno</a:t>
            </a:r>
            <a:r>
              <a:rPr lang="en-GB" sz="1800" dirty="0" smtClean="0">
                <a:solidFill>
                  <a:schemeClr val="tx1"/>
                </a:solidFill>
                <a:sym typeface="Symbol"/>
              </a:rPr>
              <a:t> 01</a:t>
            </a:r>
            <a:r>
              <a:rPr lang="en-GB" sz="1800" dirty="0" smtClean="0">
                <a:solidFill>
                  <a:srgbClr val="0F0FBD"/>
                </a:solidFill>
                <a:sym typeface="Symbol"/>
              </a:rPr>
              <a:t> </a:t>
            </a:r>
            <a:endParaRPr lang="en-GB" sz="2000" dirty="0" smtClean="0">
              <a:solidFill>
                <a:srgbClr val="0F0FBD"/>
              </a:solidFill>
              <a:sym typeface="Symbol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5004048" y="4698062"/>
            <a:ext cx="33123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ym typeface="Symbol"/>
              </a:rPr>
              <a:t>miinor</a:t>
            </a:r>
            <a:r>
              <a:rPr lang="en-US" dirty="0" smtClean="0">
                <a:sym typeface="Symbol"/>
              </a:rPr>
              <a:t> radius</a:t>
            </a:r>
            <a:endParaRPr lang="en-US" dirty="0"/>
          </a:p>
        </p:txBody>
      </p:sp>
      <p:sp>
        <p:nvSpPr>
          <p:cNvPr id="26" name="ZoneTexte 25"/>
          <p:cNvSpPr txBox="1"/>
          <p:nvPr/>
        </p:nvSpPr>
        <p:spPr>
          <a:xfrm rot="16200000">
            <a:off x="3739853" y="3322282"/>
            <a:ext cx="20336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ym typeface="Symbol"/>
              </a:rPr>
              <a:t>Helical flux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21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dirty="0" smtClean="0"/>
              <a:t>Impurity profile after crash with temperature screening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54</a:t>
            </a:fld>
            <a:endParaRPr lang="fr-FR" dirty="0"/>
          </a:p>
        </p:txBody>
      </p:sp>
      <p:cxnSp>
        <p:nvCxnSpPr>
          <p:cNvPr id="24" name="Connecteur droit avec flèche 23"/>
          <p:cNvCxnSpPr/>
          <p:nvPr/>
        </p:nvCxnSpPr>
        <p:spPr>
          <a:xfrm>
            <a:off x="842920" y="1686417"/>
            <a:ext cx="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686417"/>
            <a:ext cx="5810962" cy="429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4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496022"/>
            <a:ext cx="34671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ce réservé du contenu 11"/>
          <p:cNvSpPr txBox="1">
            <a:spLocks/>
          </p:cNvSpPr>
          <p:nvPr/>
        </p:nvSpPr>
        <p:spPr bwMode="auto">
          <a:xfrm>
            <a:off x="247783" y="1103833"/>
            <a:ext cx="8350172" cy="358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5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buFont typeface="Arial" panose="020B0604020202020204" pitchFamily="34" charset="0"/>
              <a:buChar char="•"/>
              <a:tabLst>
                <a:tab pos="1797050" algn="l"/>
                <a:tab pos="2238375" algn="l"/>
              </a:tabLst>
            </a:pPr>
            <a:r>
              <a:rPr lang="en-GB" sz="2000" dirty="0">
                <a:solidFill>
                  <a:srgbClr val="0F0FBD"/>
                </a:solidFill>
                <a:sym typeface="Symbol"/>
              </a:rPr>
              <a:t>Momentum equation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dirty="0" smtClean="0"/>
              <a:t>Fluid description : flows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6</a:t>
            </a:fld>
            <a:endParaRPr lang="fr-FR" dirty="0"/>
          </a:p>
        </p:txBody>
      </p:sp>
      <p:sp>
        <p:nvSpPr>
          <p:cNvPr id="7" name="Espace réservé du contenu 11"/>
          <p:cNvSpPr txBox="1">
            <a:spLocks/>
          </p:cNvSpPr>
          <p:nvPr/>
        </p:nvSpPr>
        <p:spPr bwMode="auto">
          <a:xfrm>
            <a:off x="194204" y="2708920"/>
            <a:ext cx="8350172" cy="358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5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buFont typeface="Arial" panose="020B0604020202020204" pitchFamily="34" charset="0"/>
              <a:buChar char="•"/>
              <a:tabLst>
                <a:tab pos="1797050" algn="l"/>
                <a:tab pos="2238375" algn="l"/>
              </a:tabLst>
            </a:pPr>
            <a:r>
              <a:rPr lang="en-GB" sz="2000" dirty="0" smtClean="0">
                <a:solidFill>
                  <a:srgbClr val="0F0FBD"/>
                </a:solidFill>
                <a:sym typeface="Symbol"/>
              </a:rPr>
              <a:t>Flows in a </a:t>
            </a:r>
            <a:r>
              <a:rPr lang="en-GB" sz="2000" dirty="0" smtClean="0">
                <a:solidFill>
                  <a:srgbClr val="FF0000"/>
                </a:solidFill>
                <a:sym typeface="Symbol"/>
              </a:rPr>
              <a:t>strong magnetic field</a:t>
            </a:r>
            <a:endParaRPr lang="en-GB" sz="2000" dirty="0">
              <a:solidFill>
                <a:srgbClr val="0000CC"/>
              </a:solidFill>
              <a:sym typeface="Symbol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4441298" y="4293096"/>
            <a:ext cx="562750" cy="6187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572939" y="4338349"/>
            <a:ext cx="2536407" cy="60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ts val="1400"/>
              </a:spcBef>
              <a:spcAft>
                <a:spcPts val="600"/>
              </a:spcAft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SzPct val="90000"/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2pPr>
            <a:lvl3pPr marL="704850" indent="-342900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SzPct val="36000"/>
              <a:buFont typeface="Wingdings" pitchFamily="2" charset="2"/>
              <a:buChar char="§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Clr>
                <a:srgbClr val="666666"/>
              </a:buClr>
              <a:buSzPct val="36000"/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Clr>
                <a:srgbClr val="666666"/>
              </a:buClr>
              <a:buFont typeface="Arial" charset="0"/>
              <a:buChar char="-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fr-FR" altLang="en-US" dirty="0" smtClean="0"/>
              <a:t> </a:t>
            </a:r>
            <a:r>
              <a:rPr lang="en-US" altLang="en-US" sz="2000" dirty="0" err="1" smtClean="0">
                <a:solidFill>
                  <a:srgbClr val="FF0000"/>
                </a:solidFill>
              </a:rPr>
              <a:t>ExB</a:t>
            </a:r>
            <a:r>
              <a:rPr lang="en-US" altLang="en-US" sz="2000" dirty="0" smtClean="0">
                <a:solidFill>
                  <a:srgbClr val="FF0000"/>
                </a:solidFill>
              </a:rPr>
              <a:t> drift velocity</a:t>
            </a:r>
            <a:endParaRPr lang="en-US" altLang="en-US" dirty="0" smtClean="0">
              <a:solidFill>
                <a:srgbClr val="FF0000"/>
              </a:solidFill>
            </a:endParaRPr>
          </a:p>
        </p:txBody>
      </p:sp>
      <p:cxnSp>
        <p:nvCxnSpPr>
          <p:cNvPr id="15" name="Connecteur droit avec flèche 14"/>
          <p:cNvCxnSpPr>
            <a:endCxn id="13" idx="2"/>
          </p:cNvCxnSpPr>
          <p:nvPr/>
        </p:nvCxnSpPr>
        <p:spPr>
          <a:xfrm flipV="1">
            <a:off x="3959932" y="4602478"/>
            <a:ext cx="481366" cy="4033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/>
          <p:cNvSpPr/>
          <p:nvPr/>
        </p:nvSpPr>
        <p:spPr>
          <a:xfrm>
            <a:off x="4326629" y="5157192"/>
            <a:ext cx="461395" cy="6187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155103" y="5186500"/>
            <a:ext cx="3652023" cy="829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ts val="1400"/>
              </a:spcBef>
              <a:spcAft>
                <a:spcPts val="600"/>
              </a:spcAft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SzPct val="90000"/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2pPr>
            <a:lvl3pPr marL="704850" indent="-342900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SzPct val="36000"/>
              <a:buFont typeface="Wingdings" pitchFamily="2" charset="2"/>
              <a:buChar char="§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Clr>
                <a:srgbClr val="666666"/>
              </a:buClr>
              <a:buSzPct val="36000"/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Clr>
                <a:srgbClr val="666666"/>
              </a:buClr>
              <a:buFont typeface="Arial" charset="0"/>
              <a:buChar char="-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fr-FR" altLang="en-US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Diamagnetic drift velocity </a:t>
            </a:r>
            <a:r>
              <a:rPr lang="en-US" altLang="en-US" sz="2000" dirty="0" smtClean="0">
                <a:solidFill>
                  <a:srgbClr val="0000CC"/>
                </a:solidFill>
              </a:rPr>
              <a:t>+ corrections</a:t>
            </a:r>
            <a:endParaRPr lang="en-US" altLang="en-US" dirty="0" smtClean="0">
              <a:solidFill>
                <a:srgbClr val="0000CC"/>
              </a:solidFill>
            </a:endParaRPr>
          </a:p>
        </p:txBody>
      </p:sp>
      <p:cxnSp>
        <p:nvCxnSpPr>
          <p:cNvPr id="19" name="Connecteur droit avec flèche 18"/>
          <p:cNvCxnSpPr>
            <a:endCxn id="17" idx="2"/>
          </p:cNvCxnSpPr>
          <p:nvPr/>
        </p:nvCxnSpPr>
        <p:spPr>
          <a:xfrm flipV="1">
            <a:off x="3635896" y="5466574"/>
            <a:ext cx="690733" cy="4947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/>
          <p:cNvSpPr/>
          <p:nvPr/>
        </p:nvSpPr>
        <p:spPr>
          <a:xfrm>
            <a:off x="6141387" y="4437112"/>
            <a:ext cx="302821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Connecteur droit avec flèche 20"/>
          <p:cNvCxnSpPr/>
          <p:nvPr/>
        </p:nvCxnSpPr>
        <p:spPr>
          <a:xfrm flipH="1">
            <a:off x="6454737" y="4467418"/>
            <a:ext cx="306347" cy="7259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6775873" y="4122326"/>
            <a:ext cx="2150798" cy="41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ts val="1400"/>
              </a:spcBef>
              <a:spcAft>
                <a:spcPts val="600"/>
              </a:spcAft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SzPct val="90000"/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2pPr>
            <a:lvl3pPr marL="704850" indent="-342900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SzPct val="36000"/>
              <a:buFont typeface="Wingdings" pitchFamily="2" charset="2"/>
              <a:buChar char="§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Clr>
                <a:srgbClr val="666666"/>
              </a:buClr>
              <a:buSzPct val="36000"/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Clr>
                <a:srgbClr val="666666"/>
              </a:buClr>
              <a:buFont typeface="Arial" charset="0"/>
              <a:buChar char="-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fr-FR" altLang="en-US" sz="2000" dirty="0" err="1" smtClean="0">
                <a:solidFill>
                  <a:srgbClr val="0000CC"/>
                </a:solidFill>
              </a:rPr>
              <a:t>electric</a:t>
            </a:r>
            <a:r>
              <a:rPr lang="fr-FR" altLang="en-US" sz="2000" dirty="0" smtClean="0">
                <a:solidFill>
                  <a:srgbClr val="0000CC"/>
                </a:solidFill>
              </a:rPr>
              <a:t> </a:t>
            </a:r>
            <a:r>
              <a:rPr lang="fr-FR" altLang="en-US" sz="2000" dirty="0" err="1" smtClean="0">
                <a:solidFill>
                  <a:srgbClr val="0000CC"/>
                </a:solidFill>
              </a:rPr>
              <a:t>potential</a:t>
            </a:r>
            <a:endParaRPr lang="fr-FR" altLang="en-US" dirty="0" smtClean="0">
              <a:solidFill>
                <a:srgbClr val="0000CC"/>
              </a:solidFill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5940152" y="1672177"/>
            <a:ext cx="302821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Connecteur droit avec flèche 23"/>
          <p:cNvCxnSpPr/>
          <p:nvPr/>
        </p:nvCxnSpPr>
        <p:spPr>
          <a:xfrm flipH="1" flipV="1">
            <a:off x="6253503" y="1860467"/>
            <a:ext cx="406729" cy="21783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3807126" y="2175580"/>
            <a:ext cx="1796116" cy="60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ts val="1400"/>
              </a:spcBef>
              <a:spcAft>
                <a:spcPts val="600"/>
              </a:spcAft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SzPct val="90000"/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2pPr>
            <a:lvl3pPr marL="704850" indent="-342900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SzPct val="36000"/>
              <a:buFont typeface="Wingdings" pitchFamily="2" charset="2"/>
              <a:buChar char="§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Clr>
                <a:srgbClr val="666666"/>
              </a:buClr>
              <a:buSzPct val="36000"/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Clr>
                <a:srgbClr val="666666"/>
              </a:buClr>
              <a:buFont typeface="Arial" charset="0"/>
              <a:buChar char="-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fr-FR" altLang="en-US" dirty="0" smtClean="0"/>
              <a:t> </a:t>
            </a:r>
            <a:r>
              <a:rPr lang="fr-FR" altLang="en-US" sz="2000" dirty="0" smtClean="0">
                <a:solidFill>
                  <a:srgbClr val="0000CC"/>
                </a:solidFill>
              </a:rPr>
              <a:t>stress </a:t>
            </a:r>
            <a:r>
              <a:rPr lang="fr-FR" altLang="en-US" sz="2000" dirty="0" err="1" smtClean="0">
                <a:solidFill>
                  <a:srgbClr val="0000CC"/>
                </a:solidFill>
              </a:rPr>
              <a:t>tensor</a:t>
            </a:r>
            <a:endParaRPr lang="fr-FR" altLang="en-US" dirty="0" smtClean="0">
              <a:solidFill>
                <a:srgbClr val="0000CC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281" y="1473370"/>
            <a:ext cx="47529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Ellipse 25"/>
          <p:cNvSpPr/>
          <p:nvPr/>
        </p:nvSpPr>
        <p:spPr>
          <a:xfrm>
            <a:off x="6490646" y="1604827"/>
            <a:ext cx="364489" cy="5276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Connecteur droit avec flèche 26"/>
          <p:cNvCxnSpPr/>
          <p:nvPr/>
        </p:nvCxnSpPr>
        <p:spPr>
          <a:xfrm flipH="1" flipV="1">
            <a:off x="6876256" y="1868658"/>
            <a:ext cx="360040" cy="20964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7037212" y="2020348"/>
            <a:ext cx="1507164" cy="68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ts val="1400"/>
              </a:spcBef>
              <a:spcAft>
                <a:spcPts val="600"/>
              </a:spcAft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SzPct val="90000"/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2pPr>
            <a:lvl3pPr marL="704850" indent="-342900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SzPct val="36000"/>
              <a:buFont typeface="Wingdings" pitchFamily="2" charset="2"/>
              <a:buChar char="§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Clr>
                <a:srgbClr val="666666"/>
              </a:buClr>
              <a:buSzPct val="36000"/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Clr>
                <a:srgbClr val="666666"/>
              </a:buClr>
              <a:buFont typeface="Arial" charset="0"/>
              <a:buChar char="-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altLang="en-US" sz="2000" dirty="0" smtClean="0">
                <a:solidFill>
                  <a:srgbClr val="0000CC"/>
                </a:solidFill>
              </a:rPr>
              <a:t>collisional </a:t>
            </a:r>
            <a:r>
              <a:rPr lang="en-US" altLang="en-US" sz="2000" dirty="0">
                <a:solidFill>
                  <a:srgbClr val="0000CC"/>
                </a:solidFill>
              </a:rPr>
              <a:t>force</a:t>
            </a:r>
            <a:endParaRPr lang="en-US" altLang="en-US" dirty="0" smtClean="0">
              <a:solidFill>
                <a:srgbClr val="0000CC"/>
              </a:solidFill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5928308" y="1611064"/>
            <a:ext cx="364489" cy="5276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Connecteur droit avec flèche 29"/>
          <p:cNvCxnSpPr/>
          <p:nvPr/>
        </p:nvCxnSpPr>
        <p:spPr>
          <a:xfrm flipV="1">
            <a:off x="5410030" y="2132487"/>
            <a:ext cx="518278" cy="18022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580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144" y="2263478"/>
            <a:ext cx="37719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ce réservé du contenu 11"/>
          <p:cNvSpPr txBox="1">
            <a:spLocks/>
          </p:cNvSpPr>
          <p:nvPr/>
        </p:nvSpPr>
        <p:spPr bwMode="auto">
          <a:xfrm>
            <a:off x="251520" y="1700222"/>
            <a:ext cx="8350172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5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buFont typeface="Arial" panose="020B0604020202020204" pitchFamily="34" charset="0"/>
              <a:buChar char="•"/>
              <a:tabLst>
                <a:tab pos="1797050" algn="l"/>
                <a:tab pos="2238375" algn="l"/>
              </a:tabLst>
            </a:pPr>
            <a:r>
              <a:rPr lang="en-GB" sz="2000" dirty="0" smtClean="0">
                <a:solidFill>
                  <a:srgbClr val="0000CC"/>
                </a:solidFill>
                <a:sym typeface="Symbol"/>
              </a:rPr>
              <a:t>Fokker-Planck equation</a:t>
            </a:r>
          </a:p>
          <a:p>
            <a:pPr lvl="1">
              <a:lnSpc>
                <a:spcPct val="130000"/>
              </a:lnSpc>
              <a:buFont typeface="Arial" panose="020B0604020202020204" pitchFamily="34" charset="0"/>
              <a:buChar char="•"/>
              <a:tabLst>
                <a:tab pos="1797050" algn="l"/>
                <a:tab pos="2238375" algn="l"/>
              </a:tabLst>
            </a:pPr>
            <a:endParaRPr lang="en-GB" sz="2000" dirty="0">
              <a:solidFill>
                <a:srgbClr val="0000CC"/>
              </a:solidFill>
              <a:sym typeface="Symbol"/>
            </a:endParaRPr>
          </a:p>
          <a:p>
            <a:pPr lvl="1">
              <a:lnSpc>
                <a:spcPct val="130000"/>
              </a:lnSpc>
              <a:buFont typeface="Arial" panose="020B0604020202020204" pitchFamily="34" charset="0"/>
              <a:buChar char="•"/>
              <a:tabLst>
                <a:tab pos="1797050" algn="l"/>
                <a:tab pos="2238375" algn="l"/>
              </a:tabLst>
            </a:pPr>
            <a:endParaRPr lang="en-GB" sz="2000" dirty="0" smtClean="0">
              <a:solidFill>
                <a:srgbClr val="0000CC"/>
              </a:solidFill>
              <a:sym typeface="Symbol"/>
            </a:endParaRPr>
          </a:p>
          <a:p>
            <a:pPr lvl="1">
              <a:lnSpc>
                <a:spcPct val="130000"/>
              </a:lnSpc>
              <a:buFont typeface="Arial" panose="020B0604020202020204" pitchFamily="34" charset="0"/>
              <a:buChar char="•"/>
              <a:tabLst>
                <a:tab pos="1797050" algn="l"/>
                <a:tab pos="2238375" algn="l"/>
              </a:tabLst>
            </a:pPr>
            <a:endParaRPr lang="en-GB" sz="2000" dirty="0" smtClean="0">
              <a:solidFill>
                <a:srgbClr val="0000CC"/>
              </a:solidFill>
              <a:sym typeface="Symbol"/>
            </a:endParaRPr>
          </a:p>
          <a:p>
            <a:pPr marL="0" lvl="1" indent="0">
              <a:lnSpc>
                <a:spcPct val="130000"/>
              </a:lnSpc>
              <a:buNone/>
              <a:tabLst>
                <a:tab pos="1797050" algn="l"/>
                <a:tab pos="2238375" algn="l"/>
              </a:tabLst>
            </a:pPr>
            <a:r>
              <a:rPr lang="en-GB" sz="2000" dirty="0" smtClean="0">
                <a:solidFill>
                  <a:srgbClr val="0000CC"/>
                </a:solidFill>
                <a:sym typeface="Symbol"/>
              </a:rPr>
              <a:t>               </a:t>
            </a:r>
          </a:p>
          <a:p>
            <a:pPr marL="0" lvl="1" indent="0">
              <a:lnSpc>
                <a:spcPct val="130000"/>
              </a:lnSpc>
              <a:buNone/>
              <a:tabLst>
                <a:tab pos="1797050" algn="l"/>
                <a:tab pos="2238375" algn="l"/>
              </a:tabLst>
            </a:pPr>
            <a:r>
              <a:rPr lang="en-GB" sz="2000" dirty="0" smtClean="0">
                <a:solidFill>
                  <a:srgbClr val="0000CC"/>
                </a:solidFill>
                <a:sym typeface="Symbol"/>
              </a:rPr>
              <a:t>	+ Poisson equation </a:t>
            </a:r>
          </a:p>
          <a:p>
            <a:pPr marL="0" lvl="1" indent="0">
              <a:lnSpc>
                <a:spcPct val="130000"/>
              </a:lnSpc>
              <a:buNone/>
              <a:tabLst>
                <a:tab pos="1797050" algn="l"/>
                <a:tab pos="2238375" algn="l"/>
              </a:tabLst>
            </a:pPr>
            <a:endParaRPr lang="en-GB" sz="2000" dirty="0" smtClean="0">
              <a:solidFill>
                <a:srgbClr val="0000CC"/>
              </a:solidFill>
              <a:sym typeface="Symbol"/>
            </a:endParaRPr>
          </a:p>
          <a:p>
            <a:pPr lvl="1">
              <a:lnSpc>
                <a:spcPct val="130000"/>
              </a:lnSpc>
              <a:buFont typeface="Arial" panose="020B0604020202020204" pitchFamily="34" charset="0"/>
              <a:buChar char="•"/>
              <a:tabLst>
                <a:tab pos="1797050" algn="l"/>
                <a:tab pos="2238375" algn="l"/>
              </a:tabLst>
            </a:pPr>
            <a:r>
              <a:rPr lang="en-GB" sz="2000" dirty="0" smtClean="0">
                <a:solidFill>
                  <a:srgbClr val="FF0000"/>
                </a:solidFill>
                <a:sym typeface="Symbol"/>
              </a:rPr>
              <a:t>Reproduces neoclassical theory </a:t>
            </a:r>
            <a:r>
              <a:rPr lang="en-GB" sz="2000" dirty="0">
                <a:solidFill>
                  <a:srgbClr val="0000CC"/>
                </a:solidFill>
                <a:sym typeface="Symbol"/>
              </a:rPr>
              <a:t>(large scales, </a:t>
            </a:r>
            <a:r>
              <a:rPr lang="en-GB" sz="2000" dirty="0" smtClean="0">
                <a:solidFill>
                  <a:srgbClr val="0000CC"/>
                </a:solidFill>
                <a:sym typeface="Symbol"/>
              </a:rPr>
              <a:t>axisymmetric geometry)</a:t>
            </a:r>
            <a:endParaRPr lang="en-GB" sz="2000" dirty="0">
              <a:solidFill>
                <a:srgbClr val="0000CC"/>
              </a:solidFill>
              <a:sym typeface="Symbol"/>
            </a:endParaRPr>
          </a:p>
          <a:p>
            <a:pPr lvl="1">
              <a:lnSpc>
                <a:spcPct val="130000"/>
              </a:lnSpc>
              <a:buFont typeface="Arial" panose="020B0604020202020204" pitchFamily="34" charset="0"/>
              <a:buChar char="•"/>
              <a:tabLst>
                <a:tab pos="1797050" algn="l"/>
                <a:tab pos="2238375" algn="l"/>
              </a:tabLst>
            </a:pPr>
            <a:r>
              <a:rPr lang="en-GB" sz="2000" dirty="0" smtClean="0">
                <a:solidFill>
                  <a:srgbClr val="0000CC"/>
                </a:solidFill>
                <a:sym typeface="Symbol"/>
              </a:rPr>
              <a:t>Accounts for resonances and finite orbit width effects (turbulence)</a:t>
            </a:r>
          </a:p>
          <a:p>
            <a:pPr lvl="1">
              <a:lnSpc>
                <a:spcPct val="130000"/>
              </a:lnSpc>
              <a:buFont typeface="Arial" panose="020B0604020202020204" pitchFamily="34" charset="0"/>
              <a:buChar char="•"/>
              <a:tabLst>
                <a:tab pos="1797050" algn="l"/>
                <a:tab pos="2238375" algn="l"/>
              </a:tabLst>
            </a:pPr>
            <a:r>
              <a:rPr lang="en-GB" sz="2000" dirty="0" smtClean="0">
                <a:solidFill>
                  <a:srgbClr val="FF0000"/>
                </a:solidFill>
                <a:sym typeface="Symbol"/>
              </a:rPr>
              <a:t>Mandatory to assess </a:t>
            </a:r>
            <a:r>
              <a:rPr lang="en-GB" sz="2000" dirty="0">
                <a:solidFill>
                  <a:srgbClr val="FF0000"/>
                </a:solidFill>
                <a:sym typeface="Symbol"/>
              </a:rPr>
              <a:t>interplay of collisional and turbulent transport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dirty="0" smtClean="0"/>
              <a:t>Gyrokinetic approach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7</a:t>
            </a:fld>
            <a:endParaRPr lang="fr-FR" dirty="0"/>
          </a:p>
        </p:txBody>
      </p:sp>
      <p:sp>
        <p:nvSpPr>
          <p:cNvPr id="13" name="Ellipse 12"/>
          <p:cNvSpPr/>
          <p:nvPr/>
        </p:nvSpPr>
        <p:spPr>
          <a:xfrm>
            <a:off x="4903299" y="2380988"/>
            <a:ext cx="706766" cy="5183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Connecteur droit avec flèche 14"/>
          <p:cNvCxnSpPr/>
          <p:nvPr/>
        </p:nvCxnSpPr>
        <p:spPr>
          <a:xfrm flipH="1" flipV="1">
            <a:off x="5610065" y="2640175"/>
            <a:ext cx="762136" cy="30938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4903299" y="2971043"/>
            <a:ext cx="4060075" cy="132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ts val="1400"/>
              </a:spcBef>
              <a:spcAft>
                <a:spcPts val="600"/>
              </a:spcAft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SzPct val="90000"/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2pPr>
            <a:lvl3pPr marL="704850" indent="-342900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SzPct val="36000"/>
              <a:buFont typeface="Wingdings" pitchFamily="2" charset="2"/>
              <a:buChar char="§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Clr>
                <a:srgbClr val="666666"/>
              </a:buClr>
              <a:buSzPct val="36000"/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Clr>
                <a:srgbClr val="666666"/>
              </a:buClr>
              <a:buFont typeface="Arial" charset="0"/>
              <a:buChar char="-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fr-FR" altLang="en-US" dirty="0" smtClean="0"/>
              <a:t> </a:t>
            </a:r>
            <a:r>
              <a:rPr lang="fr-FR" altLang="en-US" sz="2000" dirty="0" smtClean="0">
                <a:solidFill>
                  <a:srgbClr val="FF0000"/>
                </a:solidFill>
              </a:rPr>
              <a:t>Multi-</a:t>
            </a:r>
            <a:r>
              <a:rPr lang="fr-FR" altLang="en-US" sz="2000" dirty="0" err="1" smtClean="0">
                <a:solidFill>
                  <a:srgbClr val="FF0000"/>
                </a:solidFill>
              </a:rPr>
              <a:t>species</a:t>
            </a:r>
            <a:r>
              <a:rPr lang="fr-FR" altLang="en-US" sz="2000" dirty="0" smtClean="0">
                <a:solidFill>
                  <a:srgbClr val="FF0000"/>
                </a:solidFill>
              </a:rPr>
              <a:t> collision </a:t>
            </a:r>
            <a:r>
              <a:rPr lang="fr-FR" altLang="en-US" sz="2000" dirty="0" err="1" smtClean="0">
                <a:solidFill>
                  <a:srgbClr val="FF0000"/>
                </a:solidFill>
              </a:rPr>
              <a:t>operator</a:t>
            </a:r>
            <a:r>
              <a:rPr lang="fr-FR" altLang="en-US" sz="2000" dirty="0" smtClean="0">
                <a:solidFill>
                  <a:srgbClr val="FF0000"/>
                </a:solidFill>
              </a:rPr>
              <a:t>, </a:t>
            </a:r>
            <a:r>
              <a:rPr lang="fr-FR" altLang="en-US" sz="1600" dirty="0" err="1">
                <a:solidFill>
                  <a:schemeClr val="tx1"/>
                </a:solidFill>
              </a:rPr>
              <a:t>Catto</a:t>
            </a:r>
            <a:r>
              <a:rPr lang="fr-FR" altLang="en-US" sz="1600" dirty="0">
                <a:solidFill>
                  <a:schemeClr val="tx1"/>
                </a:solidFill>
              </a:rPr>
              <a:t> 77, </a:t>
            </a:r>
            <a:r>
              <a:rPr lang="en-GB" sz="1600" dirty="0">
                <a:solidFill>
                  <a:schemeClr val="tx1"/>
                </a:solidFill>
                <a:sym typeface="Symbol"/>
              </a:rPr>
              <a:t>Xu </a:t>
            </a:r>
            <a:r>
              <a:rPr lang="en-GB" sz="1600" dirty="0" smtClean="0">
                <a:solidFill>
                  <a:schemeClr val="tx1"/>
                </a:solidFill>
                <a:sym typeface="Symbol"/>
              </a:rPr>
              <a:t>&amp; </a:t>
            </a:r>
            <a:r>
              <a:rPr lang="en-GB" sz="1600" dirty="0" err="1" smtClean="0">
                <a:solidFill>
                  <a:schemeClr val="tx1"/>
                </a:solidFill>
                <a:sym typeface="Symbol"/>
              </a:rPr>
              <a:t>Rosenbluth</a:t>
            </a:r>
            <a:r>
              <a:rPr lang="en-GB" sz="1600" dirty="0" smtClean="0">
                <a:solidFill>
                  <a:schemeClr val="tx1"/>
                </a:solidFill>
                <a:sym typeface="Symbol"/>
              </a:rPr>
              <a:t> 91, </a:t>
            </a:r>
            <a:r>
              <a:rPr lang="en-GB" sz="1600" dirty="0" err="1" smtClean="0">
                <a:solidFill>
                  <a:schemeClr val="tx1"/>
                </a:solidFill>
                <a:sym typeface="Symbol"/>
              </a:rPr>
              <a:t>Brizard</a:t>
            </a:r>
            <a:r>
              <a:rPr lang="en-GB" sz="1600" dirty="0" smtClean="0">
                <a:solidFill>
                  <a:schemeClr val="tx1"/>
                </a:solidFill>
                <a:sym typeface="Symbol"/>
              </a:rPr>
              <a:t> 04, Abel 08, Sugama 08, Belli 08, </a:t>
            </a:r>
            <a:r>
              <a:rPr lang="en-GB" sz="1600" dirty="0" err="1" smtClean="0">
                <a:solidFill>
                  <a:schemeClr val="tx1"/>
                </a:solidFill>
                <a:sym typeface="Symbol"/>
              </a:rPr>
              <a:t>Esteve</a:t>
            </a:r>
            <a:r>
              <a:rPr lang="en-GB" sz="1600" dirty="0" smtClean="0">
                <a:solidFill>
                  <a:schemeClr val="tx1"/>
                </a:solidFill>
                <a:sym typeface="Symbol"/>
              </a:rPr>
              <a:t> 15</a:t>
            </a:r>
          </a:p>
        </p:txBody>
      </p:sp>
      <p:pic>
        <p:nvPicPr>
          <p:cNvPr id="11" name="Picture 2" descr="http://www.direct-signaletique.com/I-Grande-3253-panneau-de-danger-chaussee-glissante-a4.ne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851" y="3900824"/>
            <a:ext cx="633283" cy="63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lipse 11"/>
          <p:cNvSpPr/>
          <p:nvPr/>
        </p:nvSpPr>
        <p:spPr>
          <a:xfrm>
            <a:off x="3890094" y="2367749"/>
            <a:ext cx="321866" cy="2724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4163038" y="1844824"/>
            <a:ext cx="985026" cy="52093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5076056" y="1483768"/>
            <a:ext cx="3525636" cy="57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ts val="1400"/>
              </a:spcBef>
              <a:spcAft>
                <a:spcPts val="600"/>
              </a:spcAft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SzPct val="90000"/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2pPr>
            <a:lvl3pPr marL="704850" indent="-342900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SzPct val="36000"/>
              <a:buFont typeface="Wingdings" pitchFamily="2" charset="2"/>
              <a:buChar char="§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Clr>
                <a:srgbClr val="666666"/>
              </a:buClr>
              <a:buSzPct val="36000"/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Clr>
                <a:srgbClr val="666666"/>
              </a:buClr>
              <a:buFont typeface="Arial" charset="0"/>
              <a:buChar char="-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fr-FR" altLang="en-US" dirty="0" smtClean="0"/>
              <a:t> </a:t>
            </a:r>
            <a:r>
              <a:rPr lang="fr-FR" altLang="en-US" sz="2000" dirty="0" err="1" smtClean="0">
                <a:solidFill>
                  <a:srgbClr val="0000CC"/>
                </a:solidFill>
              </a:rPr>
              <a:t>Coordinates</a:t>
            </a:r>
            <a:r>
              <a:rPr lang="fr-FR" altLang="en-US" sz="2000" dirty="0" smtClean="0">
                <a:solidFill>
                  <a:srgbClr val="0000CC"/>
                </a:solidFill>
              </a:rPr>
              <a:t> </a:t>
            </a:r>
            <a:r>
              <a:rPr lang="fr-FR" altLang="en-US" sz="2000" b="1" dirty="0" smtClean="0">
                <a:solidFill>
                  <a:schemeClr val="tx1"/>
                </a:solidFill>
              </a:rPr>
              <a:t>z</a:t>
            </a:r>
            <a:r>
              <a:rPr lang="fr-FR" altLang="en-US" sz="2000" dirty="0" smtClean="0">
                <a:solidFill>
                  <a:schemeClr val="tx1"/>
                </a:solidFill>
              </a:rPr>
              <a:t>=(</a:t>
            </a:r>
            <a:r>
              <a:rPr lang="fr-FR" altLang="en-US" sz="2000" b="1" dirty="0" err="1" smtClean="0">
                <a:solidFill>
                  <a:schemeClr val="tx1"/>
                </a:solidFill>
                <a:sym typeface="Symbol"/>
              </a:rPr>
              <a:t>x</a:t>
            </a:r>
            <a:r>
              <a:rPr lang="fr-FR" altLang="en-US" sz="2000" b="1" baseline="-25000" dirty="0" err="1" smtClean="0">
                <a:solidFill>
                  <a:schemeClr val="tx1"/>
                </a:solidFill>
                <a:sym typeface="Symbol"/>
              </a:rPr>
              <a:t>G</a:t>
            </a:r>
            <a:r>
              <a:rPr lang="fr-FR" altLang="en-US" sz="2000" b="1" dirty="0" err="1" smtClean="0">
                <a:solidFill>
                  <a:schemeClr val="tx1"/>
                </a:solidFill>
                <a:sym typeface="Symbol"/>
              </a:rPr>
              <a:t>,v</a:t>
            </a:r>
            <a:r>
              <a:rPr lang="fr-FR" altLang="en-US" sz="2000" b="1" baseline="-25000" dirty="0" err="1" smtClean="0">
                <a:solidFill>
                  <a:schemeClr val="tx1"/>
                </a:solidFill>
                <a:sym typeface="Symbol"/>
              </a:rPr>
              <a:t>G</a:t>
            </a:r>
            <a:r>
              <a:rPr lang="fr-FR" altLang="en-US" sz="2000" dirty="0" smtClean="0">
                <a:solidFill>
                  <a:schemeClr val="tx1"/>
                </a:solidFill>
              </a:rPr>
              <a:t>)</a:t>
            </a:r>
            <a:endParaRPr lang="en-GB" sz="1200" dirty="0">
              <a:solidFill>
                <a:schemeClr val="tx1"/>
              </a:solidFill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177098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11"/>
          <p:cNvSpPr txBox="1">
            <a:spLocks/>
          </p:cNvSpPr>
          <p:nvPr/>
        </p:nvSpPr>
        <p:spPr bwMode="auto">
          <a:xfrm>
            <a:off x="100264" y="1200379"/>
            <a:ext cx="4327721" cy="429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F0FBD"/>
                </a:solidFill>
                <a:sym typeface="Symbol"/>
              </a:rPr>
              <a:t>Particle flux</a:t>
            </a:r>
          </a:p>
          <a:p>
            <a:pPr marL="0" lvl="1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GB" sz="2000" dirty="0">
              <a:solidFill>
                <a:srgbClr val="0F0FBD"/>
              </a:solidFill>
              <a:sym typeface="Symbol"/>
            </a:endParaRPr>
          </a:p>
          <a:p>
            <a:pPr marL="180000" lvl="1" indent="-360000" defTabSz="360000" fontAlgn="auto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720000" algn="l"/>
                <a:tab pos="1796400" algn="l"/>
                <a:tab pos="2239200" algn="l"/>
              </a:tabLst>
              <a:defRPr/>
            </a:pPr>
            <a:r>
              <a:rPr lang="en-GB" sz="2000" kern="1000" dirty="0">
                <a:solidFill>
                  <a:srgbClr val="FF0000"/>
                </a:solidFill>
                <a:sym typeface="Symbol"/>
              </a:rPr>
              <a:t>Look for transport equations fluxes vs gradients, e.g.</a:t>
            </a:r>
          </a:p>
          <a:p>
            <a:pPr marL="0" lvl="1" indent="0" defTabSz="360000" fontAlgn="auto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SzPct val="100000"/>
              <a:buNone/>
              <a:tabLst>
                <a:tab pos="360000" algn="l"/>
                <a:tab pos="720000" algn="l"/>
                <a:tab pos="1796400" algn="l"/>
                <a:tab pos="2239200" algn="l"/>
              </a:tabLst>
              <a:defRPr/>
            </a:pPr>
            <a:endParaRPr lang="en-GB" sz="2000" kern="1000" dirty="0" smtClean="0">
              <a:solidFill>
                <a:srgbClr val="FF0000"/>
              </a:solidFill>
              <a:sym typeface="Symbol"/>
            </a:endParaRPr>
          </a:p>
          <a:p>
            <a:pPr marL="0" lvl="1" indent="0" defTabSz="360000" fontAlgn="auto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SzPct val="100000"/>
              <a:buNone/>
              <a:tabLst>
                <a:tab pos="360000" algn="l"/>
                <a:tab pos="720000" algn="l"/>
                <a:tab pos="1796400" algn="l"/>
                <a:tab pos="2239200" algn="l"/>
              </a:tabLst>
              <a:defRPr/>
            </a:pPr>
            <a:endParaRPr lang="en-GB" sz="2000" kern="1000" dirty="0">
              <a:solidFill>
                <a:srgbClr val="FF0000"/>
              </a:solidFill>
              <a:sym typeface="Symbol"/>
            </a:endParaRPr>
          </a:p>
          <a:p>
            <a:pPr lvl="1" defTabSz="360000" fontAlgn="auto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720000" algn="l"/>
                <a:tab pos="1796400" algn="l"/>
                <a:tab pos="2239200" algn="l"/>
              </a:tabLst>
              <a:defRPr/>
            </a:pPr>
            <a:r>
              <a:rPr lang="en-GB" sz="2000" dirty="0" smtClean="0">
                <a:solidFill>
                  <a:srgbClr val="0000CC"/>
                </a:solidFill>
                <a:sym typeface="Symbol"/>
              </a:rPr>
              <a:t>Multi-species </a:t>
            </a:r>
            <a:r>
              <a:rPr lang="en-GB" sz="2000" dirty="0">
                <a:solidFill>
                  <a:srgbClr val="0000CC"/>
                </a:solidFill>
                <a:sym typeface="Symbol"/>
              </a:rPr>
              <a:t>→ several </a:t>
            </a:r>
            <a:r>
              <a:rPr lang="en-GB" sz="2000" dirty="0" smtClean="0">
                <a:solidFill>
                  <a:srgbClr val="0000CC"/>
                </a:solidFill>
                <a:sym typeface="Symbol"/>
              </a:rPr>
              <a:t>thermodynamic </a:t>
            </a:r>
            <a:r>
              <a:rPr lang="en-GB" sz="2000" dirty="0">
                <a:solidFill>
                  <a:srgbClr val="0000CC"/>
                </a:solidFill>
                <a:sym typeface="Symbol"/>
              </a:rPr>
              <a:t>forces </a:t>
            </a:r>
            <a:endParaRPr lang="en-GB" sz="2000" dirty="0" smtClean="0">
              <a:solidFill>
                <a:srgbClr val="0000CC"/>
              </a:solidFill>
              <a:sym typeface="Symbol"/>
            </a:endParaRPr>
          </a:p>
          <a:p>
            <a:pPr marL="0" lvl="1" indent="0" defTabSz="360000" fontAlgn="auto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SzPct val="100000"/>
              <a:buNone/>
              <a:tabLst>
                <a:tab pos="360000" algn="l"/>
                <a:tab pos="720000" algn="l"/>
                <a:tab pos="1796400" algn="l"/>
                <a:tab pos="2239200" algn="l"/>
              </a:tabLst>
              <a:defRPr/>
            </a:pPr>
            <a:r>
              <a:rPr lang="en-GB" sz="2000" dirty="0" smtClean="0">
                <a:solidFill>
                  <a:srgbClr val="0000CC"/>
                </a:solidFill>
                <a:sym typeface="Symbol"/>
              </a:rPr>
              <a:t>→ </a:t>
            </a:r>
            <a:r>
              <a:rPr lang="en-GB" sz="2000" dirty="0" smtClean="0">
                <a:solidFill>
                  <a:srgbClr val="FF0000"/>
                </a:solidFill>
                <a:sym typeface="Symbol"/>
              </a:rPr>
              <a:t>pinch velocity </a:t>
            </a:r>
            <a:endParaRPr lang="en-GB" sz="2000" dirty="0">
              <a:solidFill>
                <a:srgbClr val="FF0000"/>
              </a:solidFill>
              <a:sym typeface="Symbo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59871"/>
            <a:ext cx="16573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dirty="0" smtClean="0"/>
              <a:t>Radial fluxes: diffusion and pinch velocities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8</a:t>
            </a:fld>
            <a:endParaRPr lang="fr-FR" dirty="0"/>
          </a:p>
        </p:txBody>
      </p:sp>
      <p:grpSp>
        <p:nvGrpSpPr>
          <p:cNvPr id="11" name="Group 80"/>
          <p:cNvGrpSpPr>
            <a:grpSpLocks/>
          </p:cNvGrpSpPr>
          <p:nvPr/>
        </p:nvGrpSpPr>
        <p:grpSpPr bwMode="auto">
          <a:xfrm>
            <a:off x="4707758" y="1200379"/>
            <a:ext cx="3632200" cy="5029200"/>
            <a:chOff x="2592" y="384"/>
            <a:chExt cx="2720" cy="3552"/>
          </a:xfrm>
        </p:grpSpPr>
        <p:sp>
          <p:nvSpPr>
            <p:cNvPr id="12" name="Rectangle 66"/>
            <p:cNvSpPr>
              <a:spLocks noChangeArrowheads="1"/>
            </p:cNvSpPr>
            <p:nvPr/>
          </p:nvSpPr>
          <p:spPr bwMode="auto">
            <a:xfrm>
              <a:off x="3024" y="2640"/>
              <a:ext cx="2288" cy="12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" name="Group 67"/>
            <p:cNvGrpSpPr>
              <a:grpSpLocks/>
            </p:cNvGrpSpPr>
            <p:nvPr/>
          </p:nvGrpSpPr>
          <p:grpSpPr bwMode="auto">
            <a:xfrm>
              <a:off x="2592" y="384"/>
              <a:ext cx="2693" cy="3552"/>
              <a:chOff x="3120" y="480"/>
              <a:chExt cx="2693" cy="3552"/>
            </a:xfrm>
          </p:grpSpPr>
          <p:pic>
            <p:nvPicPr>
              <p:cNvPr id="24" name="Picture 68" descr="shape_58135.gif                                                00000010Macintosh HD                   ABA78158: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480"/>
                <a:ext cx="2693" cy="35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Line 69"/>
              <p:cNvSpPr>
                <a:spLocks noChangeShapeType="1"/>
              </p:cNvSpPr>
              <p:nvPr/>
            </p:nvSpPr>
            <p:spPr bwMode="auto">
              <a:xfrm>
                <a:off x="5808" y="528"/>
                <a:ext cx="0" cy="30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" name="Freeform 70"/>
            <p:cNvSpPr>
              <a:spLocks/>
            </p:cNvSpPr>
            <p:nvPr/>
          </p:nvSpPr>
          <p:spPr bwMode="auto">
            <a:xfrm>
              <a:off x="4416" y="576"/>
              <a:ext cx="336" cy="240"/>
            </a:xfrm>
            <a:custGeom>
              <a:avLst/>
              <a:gdLst>
                <a:gd name="T0" fmla="*/ 0 w 336"/>
                <a:gd name="T1" fmla="*/ 0 h 240"/>
                <a:gd name="T2" fmla="*/ 192 w 336"/>
                <a:gd name="T3" fmla="*/ 96 h 240"/>
                <a:gd name="T4" fmla="*/ 336 w 336"/>
                <a:gd name="T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6" h="240">
                  <a:moveTo>
                    <a:pt x="0" y="0"/>
                  </a:moveTo>
                  <a:cubicBezTo>
                    <a:pt x="68" y="28"/>
                    <a:pt x="136" y="56"/>
                    <a:pt x="192" y="96"/>
                  </a:cubicBezTo>
                  <a:cubicBezTo>
                    <a:pt x="247" y="135"/>
                    <a:pt x="312" y="216"/>
                    <a:pt x="336" y="240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71"/>
            <p:cNvSpPr>
              <a:spLocks noChangeShapeType="1"/>
            </p:cNvSpPr>
            <p:nvPr/>
          </p:nvSpPr>
          <p:spPr bwMode="auto">
            <a:xfrm>
              <a:off x="4656" y="720"/>
              <a:ext cx="96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Text Box 72"/>
            <p:cNvSpPr txBox="1">
              <a:spLocks noChangeArrowheads="1"/>
            </p:cNvSpPr>
            <p:nvPr/>
          </p:nvSpPr>
          <p:spPr bwMode="auto">
            <a:xfrm>
              <a:off x="4752" y="720"/>
              <a:ext cx="28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GB" altLang="fr-FR" sz="2800" dirty="0">
                  <a:solidFill>
                    <a:schemeClr val="tx1"/>
                  </a:solidFill>
                  <a:latin typeface="Times" charset="0"/>
                  <a:sym typeface="Symbol" charset="2"/>
                </a:rPr>
                <a:t> </a:t>
              </a:r>
              <a:endParaRPr lang="en-GB" altLang="fr-FR" sz="2800" dirty="0">
                <a:solidFill>
                  <a:schemeClr val="tx1"/>
                </a:solidFill>
                <a:latin typeface="Times" charset="0"/>
              </a:endParaRPr>
            </a:p>
          </p:txBody>
        </p:sp>
        <p:sp>
          <p:nvSpPr>
            <p:cNvPr id="18" name="Line 73"/>
            <p:cNvSpPr>
              <a:spLocks noChangeShapeType="1"/>
            </p:cNvSpPr>
            <p:nvPr/>
          </p:nvSpPr>
          <p:spPr bwMode="auto">
            <a:xfrm flipV="1">
              <a:off x="3360" y="576"/>
              <a:ext cx="96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Freeform 74"/>
            <p:cNvSpPr>
              <a:spLocks/>
            </p:cNvSpPr>
            <p:nvPr/>
          </p:nvSpPr>
          <p:spPr bwMode="auto">
            <a:xfrm>
              <a:off x="3024" y="624"/>
              <a:ext cx="384" cy="96"/>
            </a:xfrm>
            <a:custGeom>
              <a:avLst/>
              <a:gdLst>
                <a:gd name="T0" fmla="*/ 0 w 384"/>
                <a:gd name="T1" fmla="*/ 0 h 144"/>
                <a:gd name="T2" fmla="*/ 48 w 384"/>
                <a:gd name="T3" fmla="*/ 96 h 144"/>
                <a:gd name="T4" fmla="*/ 192 w 384"/>
                <a:gd name="T5" fmla="*/ 144 h 144"/>
                <a:gd name="T6" fmla="*/ 336 w 384"/>
                <a:gd name="T7" fmla="*/ 96 h 144"/>
                <a:gd name="T8" fmla="*/ 384 w 384"/>
                <a:gd name="T9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44">
                  <a:moveTo>
                    <a:pt x="0" y="0"/>
                  </a:moveTo>
                  <a:cubicBezTo>
                    <a:pt x="8" y="36"/>
                    <a:pt x="16" y="72"/>
                    <a:pt x="48" y="96"/>
                  </a:cubicBezTo>
                  <a:cubicBezTo>
                    <a:pt x="80" y="120"/>
                    <a:pt x="144" y="144"/>
                    <a:pt x="192" y="144"/>
                  </a:cubicBezTo>
                  <a:cubicBezTo>
                    <a:pt x="240" y="144"/>
                    <a:pt x="304" y="112"/>
                    <a:pt x="336" y="96"/>
                  </a:cubicBezTo>
                  <a:cubicBezTo>
                    <a:pt x="368" y="80"/>
                    <a:pt x="376" y="63"/>
                    <a:pt x="384" y="48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Text Box 75"/>
            <p:cNvSpPr txBox="1">
              <a:spLocks noChangeArrowheads="1"/>
            </p:cNvSpPr>
            <p:nvPr/>
          </p:nvSpPr>
          <p:spPr bwMode="auto">
            <a:xfrm>
              <a:off x="3360" y="576"/>
              <a:ext cx="28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GB" altLang="fr-FR" sz="2800">
                  <a:solidFill>
                    <a:schemeClr val="tx1"/>
                  </a:solidFill>
                  <a:latin typeface="Times" charset="0"/>
                  <a:sym typeface="Symbol" charset="2"/>
                </a:rPr>
                <a:t></a:t>
              </a:r>
              <a:endParaRPr lang="en-GB" altLang="fr-FR" sz="2800">
                <a:solidFill>
                  <a:schemeClr val="tx1"/>
                </a:solidFill>
                <a:latin typeface="Times" charset="0"/>
              </a:endParaRPr>
            </a:p>
          </p:txBody>
        </p:sp>
        <p:sp>
          <p:nvSpPr>
            <p:cNvPr id="21" name="Line 76"/>
            <p:cNvSpPr>
              <a:spLocks noChangeShapeType="1"/>
            </p:cNvSpPr>
            <p:nvPr/>
          </p:nvSpPr>
          <p:spPr bwMode="auto">
            <a:xfrm flipV="1">
              <a:off x="4803" y="1246"/>
              <a:ext cx="475" cy="305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 type="none" w="med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78"/>
            <p:cNvSpPr>
              <a:spLocks noChangeArrowheads="1"/>
            </p:cNvSpPr>
            <p:nvPr/>
          </p:nvSpPr>
          <p:spPr bwMode="auto">
            <a:xfrm>
              <a:off x="2736" y="432"/>
              <a:ext cx="25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fr-FR" sz="2800">
                  <a:solidFill>
                    <a:schemeClr val="tx1"/>
                  </a:solidFill>
                  <a:latin typeface="Times" charset="0"/>
                </a:rPr>
                <a:t>Z</a:t>
              </a:r>
            </a:p>
          </p:txBody>
        </p:sp>
        <p:sp>
          <p:nvSpPr>
            <p:cNvPr id="23" name="Rectangle 79"/>
            <p:cNvSpPr>
              <a:spLocks noChangeArrowheads="1"/>
            </p:cNvSpPr>
            <p:nvPr/>
          </p:nvSpPr>
          <p:spPr bwMode="auto">
            <a:xfrm>
              <a:off x="4896" y="3024"/>
              <a:ext cx="26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fr-FR" sz="2800">
                  <a:solidFill>
                    <a:schemeClr val="tx1"/>
                  </a:solidFill>
                  <a:latin typeface="Times" charset="0"/>
                </a:rPr>
                <a:t>R</a:t>
              </a:r>
            </a:p>
          </p:txBody>
        </p:sp>
      </p:grpSp>
      <p:sp>
        <p:nvSpPr>
          <p:cNvPr id="26" name="Text Box 52"/>
          <p:cNvSpPr txBox="1">
            <a:spLocks noChangeArrowheads="1"/>
          </p:cNvSpPr>
          <p:nvPr/>
        </p:nvSpPr>
        <p:spPr bwMode="auto">
          <a:xfrm>
            <a:off x="7990879" y="2516795"/>
            <a:ext cx="11745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GB" altLang="fr-FR" sz="2800" b="1" kern="1000" dirty="0" smtClean="0">
                <a:solidFill>
                  <a:srgbClr val="FF0000"/>
                </a:solidFill>
                <a:sym typeface="Symbol"/>
              </a:rPr>
              <a:t></a:t>
            </a:r>
            <a:endParaRPr lang="en-GB" altLang="fr-FR" sz="2800" b="1" dirty="0">
              <a:solidFill>
                <a:srgbClr val="FF0000"/>
              </a:solidFill>
              <a:latin typeface="Times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6797598" y="2520598"/>
            <a:ext cx="934496" cy="1364263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1043608" y="3170350"/>
            <a:ext cx="1042374" cy="5466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2703741" y="3095769"/>
            <a:ext cx="1724244" cy="108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ts val="1400"/>
              </a:spcBef>
              <a:spcAft>
                <a:spcPts val="600"/>
              </a:spcAft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1pPr>
            <a:lvl2pPr marL="360363" indent="-360363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SzPct val="90000"/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2pPr>
            <a:lvl3pPr marL="704850" indent="-342900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SzPct val="36000"/>
              <a:buFont typeface="Wingdings" pitchFamily="2" charset="2"/>
              <a:buChar char="§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3pPr>
            <a:lvl4pPr marL="1009650" indent="-238125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Clr>
                <a:srgbClr val="666666"/>
              </a:buClr>
              <a:buSzPct val="36000"/>
              <a:buFont typeface="Arial" pitchFamily="34" charset="0"/>
              <a:buChar char="•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4pPr>
            <a:lvl5pPr marL="1133475" indent="-114300" algn="l" rtl="0" eaLnBrk="0" fontAlgn="base" hangingPunct="0">
              <a:lnSpc>
                <a:spcPts val="2000"/>
              </a:lnSpc>
              <a:spcBef>
                <a:spcPts val="1400"/>
              </a:spcBef>
              <a:spcAft>
                <a:spcPts val="600"/>
              </a:spcAft>
              <a:buClr>
                <a:srgbClr val="666666"/>
              </a:buClr>
              <a:buFont typeface="Arial" charset="0"/>
              <a:buChar char="-"/>
              <a:defRPr sz="2800" kern="1200">
                <a:solidFill>
                  <a:srgbClr val="2104CC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altLang="en-US" sz="2000" dirty="0" smtClean="0">
                <a:solidFill>
                  <a:srgbClr val="0000CC"/>
                </a:solidFill>
              </a:rPr>
              <a:t>average over magnetic surfaces</a:t>
            </a:r>
            <a:endParaRPr lang="en-US" altLang="en-US" dirty="0" smtClean="0">
              <a:solidFill>
                <a:srgbClr val="0000CC"/>
              </a:solidFill>
            </a:endParaRPr>
          </a:p>
        </p:txBody>
      </p:sp>
      <p:cxnSp>
        <p:nvCxnSpPr>
          <p:cNvPr id="32" name="Connecteur droit avec flèche 31"/>
          <p:cNvCxnSpPr/>
          <p:nvPr/>
        </p:nvCxnSpPr>
        <p:spPr>
          <a:xfrm flipH="1" flipV="1">
            <a:off x="2118594" y="3483708"/>
            <a:ext cx="547164" cy="1652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06" y="1588522"/>
            <a:ext cx="35433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61" y="5549957"/>
            <a:ext cx="30003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Ellipse 33"/>
          <p:cNvSpPr/>
          <p:nvPr/>
        </p:nvSpPr>
        <p:spPr>
          <a:xfrm>
            <a:off x="2915816" y="5592281"/>
            <a:ext cx="288032" cy="5466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Connecteur droit avec flèche 34"/>
          <p:cNvCxnSpPr/>
          <p:nvPr/>
        </p:nvCxnSpPr>
        <p:spPr>
          <a:xfrm>
            <a:off x="2052886" y="5266782"/>
            <a:ext cx="961943" cy="2831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98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11"/>
          <p:cNvSpPr txBox="1">
            <a:spLocks/>
          </p:cNvSpPr>
          <p:nvPr/>
        </p:nvSpPr>
        <p:spPr bwMode="auto">
          <a:xfrm>
            <a:off x="153369" y="2299710"/>
            <a:ext cx="2805556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buFont typeface="Arial" panose="020B0604020202020204" pitchFamily="34" charset="0"/>
              <a:buChar char="•"/>
              <a:tabLst>
                <a:tab pos="1797050" algn="l"/>
                <a:tab pos="2238375" algn="l"/>
              </a:tabLst>
            </a:pPr>
            <a:r>
              <a:rPr lang="en-GB" sz="2000" dirty="0" smtClean="0">
                <a:solidFill>
                  <a:srgbClr val="0F0FBD"/>
                </a:solidFill>
                <a:sym typeface="Symbol"/>
              </a:rPr>
              <a:t>Disparate scales in a tokamak</a:t>
            </a:r>
          </a:p>
          <a:p>
            <a:pPr marL="0" lvl="1" indent="0">
              <a:lnSpc>
                <a:spcPct val="130000"/>
              </a:lnSpc>
              <a:buNone/>
              <a:tabLst>
                <a:tab pos="1797050" algn="l"/>
                <a:tab pos="2238375" algn="l"/>
              </a:tabLst>
            </a:pPr>
            <a:endParaRPr lang="en-GB" sz="2000" dirty="0">
              <a:solidFill>
                <a:srgbClr val="FF0000"/>
              </a:solidFill>
              <a:sym typeface="Symbol"/>
            </a:endParaRPr>
          </a:p>
          <a:p>
            <a:pPr lvl="1">
              <a:lnSpc>
                <a:spcPct val="130000"/>
              </a:lnSpc>
              <a:buFont typeface="Arial" panose="020B0604020202020204" pitchFamily="34" charset="0"/>
              <a:buChar char="•"/>
              <a:tabLst>
                <a:tab pos="1797050" algn="l"/>
                <a:tab pos="2238375" algn="l"/>
              </a:tabLst>
            </a:pPr>
            <a:r>
              <a:rPr lang="en-GB" sz="2000" dirty="0" smtClean="0">
                <a:solidFill>
                  <a:srgbClr val="FF0000"/>
                </a:solidFill>
                <a:sym typeface="Symbol"/>
              </a:rPr>
              <a:t>Multiscale problem </a:t>
            </a:r>
          </a:p>
          <a:p>
            <a:pPr lvl="1">
              <a:lnSpc>
                <a:spcPct val="130000"/>
              </a:lnSpc>
              <a:buFont typeface="Arial" panose="020B0604020202020204" pitchFamily="34" charset="0"/>
              <a:buChar char="•"/>
              <a:tabLst>
                <a:tab pos="1797050" algn="l"/>
                <a:tab pos="2238375" algn="l"/>
              </a:tabLst>
            </a:pPr>
            <a:endParaRPr lang="en-GB" sz="2000" dirty="0">
              <a:solidFill>
                <a:srgbClr val="FF0000"/>
              </a:solidFill>
              <a:sym typeface="Symbol"/>
            </a:endParaRPr>
          </a:p>
          <a:p>
            <a:pPr lvl="1">
              <a:lnSpc>
                <a:spcPct val="130000"/>
              </a:lnSpc>
              <a:buFont typeface="Arial" panose="020B0604020202020204" pitchFamily="34" charset="0"/>
              <a:buChar char="•"/>
              <a:tabLst>
                <a:tab pos="1797050" algn="l"/>
                <a:tab pos="2238375" algn="l"/>
              </a:tabLst>
            </a:pPr>
            <a:r>
              <a:rPr lang="en-GB" sz="2000" dirty="0">
                <a:solidFill>
                  <a:srgbClr val="0F0FBD"/>
                </a:solidFill>
                <a:sym typeface="Symbol"/>
              </a:rPr>
              <a:t>Scale separation → </a:t>
            </a:r>
            <a:r>
              <a:rPr lang="en-GB" sz="2000" dirty="0">
                <a:solidFill>
                  <a:srgbClr val="FF0000"/>
                </a:solidFill>
                <a:sym typeface="Symbol"/>
              </a:rPr>
              <a:t>fluxes are additive</a:t>
            </a:r>
          </a:p>
          <a:p>
            <a:pPr lvl="1">
              <a:lnSpc>
                <a:spcPct val="130000"/>
              </a:lnSpc>
              <a:buFont typeface="Arial" panose="020B0604020202020204" pitchFamily="34" charset="0"/>
              <a:buChar char="•"/>
              <a:tabLst>
                <a:tab pos="1797050" algn="l"/>
                <a:tab pos="2238375" algn="l"/>
              </a:tabLst>
            </a:pPr>
            <a:endParaRPr lang="en-GB" sz="2000" dirty="0">
              <a:solidFill>
                <a:srgbClr val="FF0000"/>
              </a:solidFill>
              <a:sym typeface="Symbol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0"/>
            <a:ext cx="7056784" cy="909637"/>
          </a:xfrm>
        </p:spPr>
        <p:txBody>
          <a:bodyPr/>
          <a:lstStyle/>
          <a:p>
            <a:pPr algn="ctr"/>
            <a:r>
              <a:rPr lang="en-GB" dirty="0" smtClean="0"/>
              <a:t>Scale separation and additivity principle</a:t>
            </a:r>
            <a:endParaRPr lang="en-GB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1" y="6305551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X. Garbet, 16th EFTC 2015, 7 Oct.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3EAC339A-0056-46CF-975B-EF2230DB338E}" type="slidenum">
              <a:rPr lang="fr-FR" smtClean="0"/>
              <a:pPr>
                <a:defRPr/>
              </a:pPr>
              <a:t>9</a:t>
            </a:fld>
            <a:endParaRPr lang="fr-FR" dirty="0"/>
          </a:p>
        </p:txBody>
      </p:sp>
      <p:grpSp>
        <p:nvGrpSpPr>
          <p:cNvPr id="23" name="Groupe 22"/>
          <p:cNvGrpSpPr/>
          <p:nvPr/>
        </p:nvGrpSpPr>
        <p:grpSpPr>
          <a:xfrm>
            <a:off x="3089131" y="1153439"/>
            <a:ext cx="5976664" cy="4320480"/>
            <a:chOff x="683568" y="1268760"/>
            <a:chExt cx="5976664" cy="4320480"/>
          </a:xfrm>
        </p:grpSpPr>
        <p:cxnSp>
          <p:nvCxnSpPr>
            <p:cNvPr id="24" name="Connecteur droit avec flèche 23"/>
            <p:cNvCxnSpPr/>
            <p:nvPr/>
          </p:nvCxnSpPr>
          <p:spPr>
            <a:xfrm>
              <a:off x="683568" y="5579859"/>
              <a:ext cx="5832648" cy="938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/>
            <p:cNvSpPr txBox="1"/>
            <p:nvPr/>
          </p:nvSpPr>
          <p:spPr>
            <a:xfrm>
              <a:off x="4932040" y="5146012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Wave number</a:t>
              </a:r>
              <a:endParaRPr lang="en-US" dirty="0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716239" y="3155222"/>
              <a:ext cx="1483226" cy="1754326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CC"/>
                  </a:solidFill>
                </a:rPr>
                <a:t>n=0,m=0</a:t>
              </a:r>
            </a:p>
            <a:p>
              <a:r>
                <a:rPr lang="en-US" dirty="0" smtClean="0">
                  <a:solidFill>
                    <a:srgbClr val="0000CC"/>
                  </a:solidFill>
                </a:rPr>
                <a:t>Zonal flows</a:t>
              </a:r>
            </a:p>
            <a:p>
              <a:endParaRPr lang="en-US" dirty="0" smtClean="0">
                <a:solidFill>
                  <a:srgbClr val="0000CC"/>
                </a:solidFill>
              </a:endParaRPr>
            </a:p>
            <a:p>
              <a:endParaRPr lang="en-US" dirty="0">
                <a:solidFill>
                  <a:srgbClr val="0000CC"/>
                </a:solidFill>
              </a:endParaRPr>
            </a:p>
            <a:p>
              <a:endParaRPr lang="en-US" dirty="0" smtClean="0">
                <a:solidFill>
                  <a:srgbClr val="0000CC"/>
                </a:solidFill>
              </a:endParaRPr>
            </a:p>
            <a:p>
              <a:endParaRPr lang="en-US" dirty="0">
                <a:solidFill>
                  <a:srgbClr val="0000CC"/>
                </a:solidFill>
              </a:endParaRP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2229717" y="4933528"/>
              <a:ext cx="2384991" cy="6463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n=0,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</a:rPr>
                <a:t>m=</a:t>
              </a:r>
              <a:r>
                <a:rPr lang="en-US" dirty="0" smtClean="0">
                  <a:solidFill>
                    <a:srgbClr val="FF0000"/>
                  </a:solidFill>
                  <a:sym typeface="Symbol"/>
                </a:rPr>
                <a:t>1, </a:t>
              </a:r>
              <a:r>
                <a:rPr lang="en-US" dirty="0">
                  <a:solidFill>
                    <a:srgbClr val="FF0000"/>
                  </a:solidFill>
                </a:rPr>
                <a:t>m=</a:t>
              </a:r>
              <a:r>
                <a:rPr lang="en-US" dirty="0" smtClean="0">
                  <a:solidFill>
                    <a:srgbClr val="FF0000"/>
                  </a:solidFill>
                  <a:sym typeface="Symbol"/>
                </a:rPr>
                <a:t>2, …</a:t>
              </a:r>
              <a:r>
                <a:rPr lang="en-US" dirty="0" smtClean="0">
                  <a:solidFill>
                    <a:srgbClr val="FF0000"/>
                  </a:solidFill>
                </a:rPr>
                <a:t> “Neoclassical”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3175616" y="3424310"/>
              <a:ext cx="1600560" cy="12003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Low </a:t>
              </a:r>
              <a:r>
                <a:rPr lang="en-US" dirty="0" err="1" smtClean="0">
                  <a:solidFill>
                    <a:srgbClr val="FF0000"/>
                  </a:solidFill>
                </a:rPr>
                <a:t>n,m</a:t>
              </a:r>
              <a:endParaRPr lang="en-US" dirty="0" smtClean="0">
                <a:solidFill>
                  <a:srgbClr val="FF0000"/>
                </a:solidFill>
              </a:endParaRPr>
            </a:p>
            <a:p>
              <a:r>
                <a:rPr lang="en-US" dirty="0" smtClean="0">
                  <a:solidFill>
                    <a:srgbClr val="FF0000"/>
                  </a:solidFill>
                </a:rPr>
                <a:t>kink modes, tearing modes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29" name="Connecteur droit avec flèche 28"/>
            <p:cNvCxnSpPr/>
            <p:nvPr/>
          </p:nvCxnSpPr>
          <p:spPr>
            <a:xfrm flipH="1" flipV="1">
              <a:off x="683568" y="1268760"/>
              <a:ext cx="8415" cy="43111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9"/>
            <p:cNvSpPr txBox="1"/>
            <p:nvPr/>
          </p:nvSpPr>
          <p:spPr>
            <a:xfrm>
              <a:off x="844096" y="1340768"/>
              <a:ext cx="14155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frequency</a:t>
              </a:r>
              <a:endParaRPr lang="en-US" dirty="0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705987" y="4938218"/>
              <a:ext cx="1489749" cy="646331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CC"/>
                  </a:solidFill>
                </a:rPr>
                <a:t>n=0,m=0</a:t>
              </a:r>
            </a:p>
            <a:p>
              <a:r>
                <a:rPr lang="en-US" dirty="0" smtClean="0">
                  <a:solidFill>
                    <a:srgbClr val="0000CC"/>
                  </a:solidFill>
                </a:rPr>
                <a:t>Equilibrium</a:t>
              </a: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2411760" y="2179584"/>
              <a:ext cx="1961978" cy="646331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CC"/>
                  </a:solidFill>
                </a:rPr>
                <a:t>Acoustic modes (GAM, BAE)</a:t>
              </a:r>
              <a:endParaRPr lang="en-US" dirty="0">
                <a:solidFill>
                  <a:srgbClr val="0000CC"/>
                </a:solidFill>
              </a:endParaRP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4776176" y="2188724"/>
              <a:ext cx="1600560" cy="6463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high n, m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Turbulence</a:t>
              </a: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2774767" y="1340768"/>
              <a:ext cx="2157273" cy="369332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0000CC"/>
                  </a:solidFill>
                </a:rPr>
                <a:t>Alfvén</a:t>
              </a:r>
              <a:r>
                <a:rPr lang="en-US" dirty="0" smtClean="0">
                  <a:solidFill>
                    <a:srgbClr val="0000CC"/>
                  </a:solidFill>
                </a:rPr>
                <a:t> </a:t>
              </a:r>
              <a:r>
                <a:rPr lang="en-US" dirty="0" err="1" smtClean="0">
                  <a:solidFill>
                    <a:srgbClr val="0000CC"/>
                  </a:solidFill>
                </a:rPr>
                <a:t>eigenmodes</a:t>
              </a:r>
              <a:endParaRPr lang="en-US" dirty="0">
                <a:solidFill>
                  <a:srgbClr val="0000CC"/>
                </a:solidFill>
              </a:endParaRPr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4135269" y="5610306"/>
            <a:ext cx="46470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0">
              <a:lnSpc>
                <a:spcPct val="130000"/>
              </a:lnSpc>
              <a:buNone/>
              <a:tabLst>
                <a:tab pos="1797050" algn="l"/>
                <a:tab pos="2238375" algn="l"/>
              </a:tabLst>
            </a:pPr>
            <a:r>
              <a:rPr lang="en-GB" sz="2000" dirty="0" err="1">
                <a:solidFill>
                  <a:srgbClr val="0F0FBD"/>
                </a:solidFill>
                <a:sym typeface="Symbol"/>
              </a:rPr>
              <a:t>n,m</a:t>
            </a:r>
            <a:r>
              <a:rPr lang="en-GB" sz="2000" dirty="0">
                <a:solidFill>
                  <a:srgbClr val="0F0FBD"/>
                </a:solidFill>
                <a:sym typeface="Symbol"/>
              </a:rPr>
              <a:t> = toroidal, poloidal </a:t>
            </a:r>
            <a:r>
              <a:rPr lang="en-GB" sz="2000" dirty="0" smtClean="0">
                <a:solidFill>
                  <a:srgbClr val="0F0FBD"/>
                </a:solidFill>
                <a:sym typeface="Symbol"/>
              </a:rPr>
              <a:t>wavenumbers</a:t>
            </a:r>
            <a:endParaRPr lang="en-GB" sz="2000" dirty="0">
              <a:solidFill>
                <a:srgbClr val="0F0FBD"/>
              </a:solidFill>
              <a:sym typeface="Symbol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69" y="5500586"/>
            <a:ext cx="3745188" cy="5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829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11917</TotalTime>
  <Words>3375</Words>
  <Application>Microsoft Office PowerPoint</Application>
  <PresentationFormat>Affichage à l'écran (4:3)</PresentationFormat>
  <Paragraphs>604</Paragraphs>
  <Slides>54</Slides>
  <Notes>46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54</vt:i4>
      </vt:variant>
    </vt:vector>
  </HeadingPairs>
  <TitlesOfParts>
    <vt:vector size="55" baseType="lpstr">
      <vt:lpstr>blank</vt:lpstr>
      <vt:lpstr>Présentation PowerPoint</vt:lpstr>
      <vt:lpstr>Motivation : impurity transport</vt:lpstr>
      <vt:lpstr>Motivation (cont.)</vt:lpstr>
      <vt:lpstr>Multiple causes of impurity transport</vt:lpstr>
      <vt:lpstr>Purpose of this tutorial</vt:lpstr>
      <vt:lpstr>Fluid description : flows</vt:lpstr>
      <vt:lpstr>Gyrokinetic approach</vt:lpstr>
      <vt:lpstr>Radial fluxes: diffusion and pinch velocities</vt:lpstr>
      <vt:lpstr>Scale separation and additivity principle</vt:lpstr>
      <vt:lpstr>An idealized view of an “impurity” …</vt:lpstr>
      <vt:lpstr>The shape of the distribution function rules  the kinetic stress tensor</vt:lpstr>
      <vt:lpstr>Neoclassical fluxes are due to poloidal asymmetries</vt:lpstr>
      <vt:lpstr>Neoclassical fluxes are related to parallel friction force</vt:lpstr>
      <vt:lpstr>Pfirsch-Schlüter convection cells relate parallel velocities to perp. pressure gradients </vt:lpstr>
      <vt:lpstr>Accumulation is expected in the isothermal case</vt:lpstr>
      <vt:lpstr>Picture changes with temperature gradient</vt:lpstr>
      <vt:lpstr>Thermal screening prevents accumulation if the ion temperature gradient is large enough</vt:lpstr>
      <vt:lpstr>Centrifugal force and RF heating  drive poloidal asymmetries</vt:lpstr>
      <vt:lpstr>Neoclassical fluxes are sensitive  to density poloidal asymmetries </vt:lpstr>
      <vt:lpstr>Interplay with turbulence</vt:lpstr>
      <vt:lpstr>Some examples of synergies between turbulence and collisions</vt:lpstr>
      <vt:lpstr>Turbulence may produce  anisotropy in the phase space</vt:lpstr>
      <vt:lpstr>Interplay with turbulence via poloidal asymmetries</vt:lpstr>
      <vt:lpstr>Dynamics of neoclassical and  turbulent transport is complex</vt:lpstr>
      <vt:lpstr>Neoclassical and turbulent fluxes  cannot be added in a simple way</vt:lpstr>
      <vt:lpstr>Interplay with MHD activity</vt:lpstr>
      <vt:lpstr>Tearing modes speed up impurity penetration</vt:lpstr>
      <vt:lpstr>Impact of sawteeth on impurity transport</vt:lpstr>
      <vt:lpstr>Modelling of sawteeth oscillations</vt:lpstr>
      <vt:lpstr>Impurity flush or penetration is recovered</vt:lpstr>
      <vt:lpstr>Thermal screening is accounted for by adding a thermal force</vt:lpstr>
      <vt:lpstr>Complex dynamics during the sawteeth crash</vt:lpstr>
      <vt:lpstr>Sawteeth change the  impurity profile on long time scales</vt:lpstr>
      <vt:lpstr>Conclusion</vt:lpstr>
      <vt:lpstr>The impurity content is determined  by sources and transport</vt:lpstr>
      <vt:lpstr>Motivation (cont.)</vt:lpstr>
      <vt:lpstr>How can a transverse flux be related to parallel gradients</vt:lpstr>
      <vt:lpstr>Transverse flux is related to parallel gradients</vt:lpstr>
      <vt:lpstr>All ion species rotate at same average speed</vt:lpstr>
      <vt:lpstr>Poloidal velocity is not neoclassical</vt:lpstr>
      <vt:lpstr>Indications of a strong interaction between turbulent and collisional transport of momentum</vt:lpstr>
      <vt:lpstr>Turbulent scattering drives  anisotropies in the phase space</vt:lpstr>
      <vt:lpstr>Turbulent and collisional transport of light impurities are comparable</vt:lpstr>
      <vt:lpstr>Partial cancellation of turbulent and collisional transport for helium</vt:lpstr>
      <vt:lpstr>Accumulation of neon</vt:lpstr>
      <vt:lpstr>Accumulation of tungsten</vt:lpstr>
      <vt:lpstr>Internal kink mode and sawteeth</vt:lpstr>
      <vt:lpstr>Related to a reorganisation of the magnetic topology: reconnection</vt:lpstr>
      <vt:lpstr>Modelling of sawteeth cycles (cont.)</vt:lpstr>
      <vt:lpstr>Current sheet for reconnection</vt:lpstr>
      <vt:lpstr>Density relaxation oscillations observed with reflectometry on Tore Supra</vt:lpstr>
      <vt:lpstr>Neoclassical tearing modes</vt:lpstr>
      <vt:lpstr>Agrees with Kadomtsev model in spite of dynamics controlled by convection</vt:lpstr>
      <vt:lpstr>Impurity profile after crash with temperature screening</vt:lpstr>
    </vt:vector>
  </TitlesOfParts>
  <Company>CEA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</dc:title>
  <dc:creator>GIRARDO Jean-Baptiste 235834</dc:creator>
  <cp:lastModifiedBy>GARBET Xavier 123794</cp:lastModifiedBy>
  <cp:revision>1040</cp:revision>
  <cp:lastPrinted>2015-09-24T15:52:57Z</cp:lastPrinted>
  <dcterms:created xsi:type="dcterms:W3CDTF">2012-12-11T09:38:36Z</dcterms:created>
  <dcterms:modified xsi:type="dcterms:W3CDTF">2015-10-07T13:10:58Z</dcterms:modified>
</cp:coreProperties>
</file>